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7"/>
  </p:notesMasterIdLst>
  <p:handoutMasterIdLst>
    <p:handoutMasterId r:id="rId48"/>
  </p:handoutMasterIdLst>
  <p:sldIdLst>
    <p:sldId id="256" r:id="rId2"/>
    <p:sldId id="257" r:id="rId3"/>
    <p:sldId id="272" r:id="rId4"/>
    <p:sldId id="260" r:id="rId5"/>
    <p:sldId id="261" r:id="rId6"/>
    <p:sldId id="273" r:id="rId7"/>
    <p:sldId id="263" r:id="rId8"/>
    <p:sldId id="264" r:id="rId9"/>
    <p:sldId id="274" r:id="rId10"/>
    <p:sldId id="265" r:id="rId11"/>
    <p:sldId id="275" r:id="rId12"/>
    <p:sldId id="266" r:id="rId13"/>
    <p:sldId id="268" r:id="rId14"/>
    <p:sldId id="276" r:id="rId15"/>
    <p:sldId id="269" r:id="rId16"/>
    <p:sldId id="289" r:id="rId17"/>
    <p:sldId id="287" r:id="rId18"/>
    <p:sldId id="271" r:id="rId19"/>
    <p:sldId id="278" r:id="rId20"/>
    <p:sldId id="279" r:id="rId21"/>
    <p:sldId id="280" r:id="rId22"/>
    <p:sldId id="281" r:id="rId23"/>
    <p:sldId id="282" r:id="rId24"/>
    <p:sldId id="285" r:id="rId25"/>
    <p:sldId id="309" r:id="rId26"/>
    <p:sldId id="290" r:id="rId27"/>
    <p:sldId id="291" r:id="rId28"/>
    <p:sldId id="293" r:id="rId29"/>
    <p:sldId id="294" r:id="rId30"/>
    <p:sldId id="295" r:id="rId31"/>
    <p:sldId id="312" r:id="rId32"/>
    <p:sldId id="296" r:id="rId33"/>
    <p:sldId id="313" r:id="rId34"/>
    <p:sldId id="314" r:id="rId35"/>
    <p:sldId id="315" r:id="rId36"/>
    <p:sldId id="320" r:id="rId37"/>
    <p:sldId id="316" r:id="rId38"/>
    <p:sldId id="299" r:id="rId39"/>
    <p:sldId id="318" r:id="rId40"/>
    <p:sldId id="301" r:id="rId41"/>
    <p:sldId id="302" r:id="rId42"/>
    <p:sldId id="322" r:id="rId43"/>
    <p:sldId id="303" r:id="rId44"/>
    <p:sldId id="323" r:id="rId45"/>
    <p:sldId id="321"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yn Rivera Hernández" initials="MRH" lastIdx="1" clrIdx="0">
    <p:extLst>
      <p:ext uri="{19B8F6BF-5375-455C-9EA6-DF929625EA0E}">
        <p15:presenceInfo xmlns:p15="http://schemas.microsoft.com/office/powerpoint/2012/main" userId="S-1-5-21-1150190141-415946950-363511516-1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96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F. Agostini Rodríguez" userId="776a3a58-c1ae-4810-a83d-9eac4332cb6d" providerId="ADAL" clId="{88E8FC7E-34D5-4E5C-AEAF-E1FF37E20715}"/>
    <pc:docChg chg="custSel modSld">
      <pc:chgData name="José F. Agostini Rodríguez" userId="776a3a58-c1ae-4810-a83d-9eac4332cb6d" providerId="ADAL" clId="{88E8FC7E-34D5-4E5C-AEAF-E1FF37E20715}" dt="2024-03-20T19:32:53.284" v="9" actId="13926"/>
      <pc:docMkLst>
        <pc:docMk/>
      </pc:docMkLst>
      <pc:sldChg chg="modSp mod">
        <pc:chgData name="José F. Agostini Rodríguez" userId="776a3a58-c1ae-4810-a83d-9eac4332cb6d" providerId="ADAL" clId="{88E8FC7E-34D5-4E5C-AEAF-E1FF37E20715}" dt="2024-03-20T19:32:53.284" v="9" actId="13926"/>
        <pc:sldMkLst>
          <pc:docMk/>
          <pc:sldMk cId="1093993367" sldId="321"/>
        </pc:sldMkLst>
        <pc:spChg chg="mod">
          <ac:chgData name="José F. Agostini Rodríguez" userId="776a3a58-c1ae-4810-a83d-9eac4332cb6d" providerId="ADAL" clId="{88E8FC7E-34D5-4E5C-AEAF-E1FF37E20715}" dt="2024-03-20T19:32:53.284" v="9" actId="13926"/>
          <ac:spMkLst>
            <pc:docMk/>
            <pc:sldMk cId="1093993367" sldId="321"/>
            <ac:spMk id="4" creationId="{85919850-CBC1-4D33-A817-E1EFDAC4947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31A4D9-9009-448E-B052-E6BB45B6938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US"/>
          </a:p>
        </p:txBody>
      </p:sp>
      <p:sp>
        <p:nvSpPr>
          <p:cNvPr id="3" name="Date Placeholder 2">
            <a:extLst>
              <a:ext uri="{FF2B5EF4-FFF2-40B4-BE49-F238E27FC236}">
                <a16:creationId xmlns:a16="http://schemas.microsoft.com/office/drawing/2014/main" id="{82913930-E797-49B4-8859-CE5427FD7E0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DEEF1AE-6B33-40B4-A5D3-1EEEE39CF190}" type="datetimeFigureOut">
              <a:rPr lang="es-US" smtClean="0"/>
              <a:t>3/20/2024</a:t>
            </a:fld>
            <a:endParaRPr lang="es-US"/>
          </a:p>
        </p:txBody>
      </p:sp>
      <p:sp>
        <p:nvSpPr>
          <p:cNvPr id="4" name="Footer Placeholder 3">
            <a:extLst>
              <a:ext uri="{FF2B5EF4-FFF2-40B4-BE49-F238E27FC236}">
                <a16:creationId xmlns:a16="http://schemas.microsoft.com/office/drawing/2014/main" id="{86D8240F-CFA6-4747-881E-56E5C398DA6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US"/>
          </a:p>
        </p:txBody>
      </p:sp>
      <p:sp>
        <p:nvSpPr>
          <p:cNvPr id="5" name="Slide Number Placeholder 4">
            <a:extLst>
              <a:ext uri="{FF2B5EF4-FFF2-40B4-BE49-F238E27FC236}">
                <a16:creationId xmlns:a16="http://schemas.microsoft.com/office/drawing/2014/main" id="{4826F45E-D175-4F11-9A22-9211F3F3D43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9588BBF-9A7F-4048-99B2-43E15CF07C33}" type="slidenum">
              <a:rPr lang="es-US" smtClean="0"/>
              <a:t>‹#›</a:t>
            </a:fld>
            <a:endParaRPr lang="es-US"/>
          </a:p>
        </p:txBody>
      </p:sp>
    </p:spTree>
    <p:extLst>
      <p:ext uri="{BB962C8B-B14F-4D97-AF65-F5344CB8AC3E}">
        <p14:creationId xmlns:p14="http://schemas.microsoft.com/office/powerpoint/2010/main" val="1681614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0054F68-6723-4288-884D-D138442FB758}" type="datetimeFigureOut">
              <a:rPr lang="es-US" smtClean="0"/>
              <a:t>3/20/2024</a:t>
            </a:fld>
            <a:endParaRPr lang="es-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241E45E-F025-4CC7-810E-FF9C78AB8D96}" type="slidenum">
              <a:rPr lang="es-US" smtClean="0"/>
              <a:t>‹#›</a:t>
            </a:fld>
            <a:endParaRPr lang="es-US"/>
          </a:p>
        </p:txBody>
      </p:sp>
    </p:spTree>
    <p:extLst>
      <p:ext uri="{BB962C8B-B14F-4D97-AF65-F5344CB8AC3E}">
        <p14:creationId xmlns:p14="http://schemas.microsoft.com/office/powerpoint/2010/main" val="14388470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FDE3E2-C196-4258-9D4F-5C84AEDECB8A}"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021BF8-58CB-4A11-BF42-6CFD6339987C}"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BE54DC-4606-4AFA-8048-0602F0CE4260}"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9BE285-20AD-4031-8083-65455F4A5964}"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40258E-B869-4D6C-B30A-DC5B32D0C105}"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91E447-A977-4254-A9AD-602BB2755179}"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CFFE5D-B86F-4B41-80C7-14053348B5FD}"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C6524-5515-489C-A693-0C8A00273ACB}"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2E7AF1-A149-4B87-BBA1-BDC3DF20E7C4}"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C004BE-EB3C-4F37-84F5-E38B38F00DF9}" type="datetime1">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85D3F4-3DA4-4510-9149-819F68C8C930}" type="datetime1">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10814B-8ECA-4553-B435-7DBD60D87C68}" type="datetime1">
              <a:rPr lang="en-US" smtClean="0"/>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CCA878-148F-4C9B-895A-7F73309265DD}" type="datetime1">
              <a:rPr lang="en-US" smtClean="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5A64-E0EC-4D45-A88B-45949AF2C60B}" type="datetime1">
              <a:rPr lang="en-US" smtClean="0"/>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6A3719-FF42-4153-BB02-559C2EDDBFE4}" type="datetime1">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4D80C35-21B7-482E-AA27-D47A99879529}" type="datetime1">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B54705-49D6-4A45-8F83-86C1B476E284}" type="datetime1">
              <a:rPr lang="en-US" smtClean="0"/>
              <a:t>3/20/2024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cid:image001.png@01D54C59.43FFDE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cid:image001.png@01D54C59.43FFDE20" TargetMode="Externa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cid:image001.png@01D54C59.43FFDE20" TargetMode="External"/><Relationship Id="rId5" Type="http://schemas.openxmlformats.org/officeDocument/2006/relationships/image" Target="../media/image5.pn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cid:image001.png@01D54C59.43FFDE2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cid:image001.png@01D54C59.43FFDE2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cid:image001.png@01D54C59.43FFDE20" TargetMode="External"/><Relationship Id="rId5" Type="http://schemas.openxmlformats.org/officeDocument/2006/relationships/image" Target="../media/image5.pn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cid:image001.png@01D54C59.43FFDE20"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transporte@asg.pr.gov"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www.asg.pr.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cid:image001.png@01D54C59.43FFDE20"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cid:image001.png@01D54C59.43FFDE20"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cid:image001.png@01D54C59.43FFDE20"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cid:image001.png@01D54C59.43FFDE2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15E3E78-BF51-4607-86CE-A0299B88F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78E053-C9E7-465D-9EC4-12234BE2DB7F}"/>
              </a:ext>
            </a:extLst>
          </p:cNvPr>
          <p:cNvPicPr/>
          <p:nvPr/>
        </p:nvPicPr>
        <p:blipFill rotWithShape="1">
          <a:blip r:embed="rId2">
            <a:alphaModFix amt="50000"/>
            <a:extLst>
              <a:ext uri="{28A0092B-C50C-407E-A947-70E740481C1C}">
                <a14:useLocalDpi xmlns:a14="http://schemas.microsoft.com/office/drawing/2010/main" val="0"/>
              </a:ext>
            </a:extLst>
          </a:blip>
          <a:srcRect l="5963" r="2176" b="-1"/>
          <a:stretch/>
        </p:blipFill>
        <p:spPr bwMode="auto">
          <a:xfrm>
            <a:off x="32623" y="0"/>
            <a:ext cx="7259971" cy="6866467"/>
          </a:xfrm>
          <a:custGeom>
            <a:avLst/>
            <a:gdLst>
              <a:gd name="connsiteX0" fmla="*/ 0 w 7259991"/>
              <a:gd name="connsiteY0" fmla="*/ 0 h 6856115"/>
              <a:gd name="connsiteX1" fmla="*/ 5841644 w 7259991"/>
              <a:gd name="connsiteY1" fmla="*/ 0 h 6856115"/>
              <a:gd name="connsiteX2" fmla="*/ 7253976 w 7259991"/>
              <a:gd name="connsiteY2" fmla="*/ 4479990 h 6856115"/>
              <a:gd name="connsiteX3" fmla="*/ 7259991 w 7259991"/>
              <a:gd name="connsiteY3" fmla="*/ 4484422 h 6856115"/>
              <a:gd name="connsiteX4" fmla="*/ 5514446 w 7259991"/>
              <a:gd name="connsiteY4" fmla="*/ 6852824 h 6856115"/>
              <a:gd name="connsiteX5" fmla="*/ 6776547 w 7259991"/>
              <a:gd name="connsiteY5" fmla="*/ 6852824 h 6856115"/>
              <a:gd name="connsiteX6" fmla="*/ 6776547 w 7259991"/>
              <a:gd name="connsiteY6" fmla="*/ 6856115 h 6856115"/>
              <a:gd name="connsiteX7" fmla="*/ 0 w 7259991"/>
              <a:gd name="connsiteY7" fmla="*/ 6856115 h 68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9991" h="6856115">
                <a:moveTo>
                  <a:pt x="0" y="0"/>
                </a:moveTo>
                <a:lnTo>
                  <a:pt x="5841644" y="0"/>
                </a:lnTo>
                <a:lnTo>
                  <a:pt x="7253976" y="4479990"/>
                </a:lnTo>
                <a:lnTo>
                  <a:pt x="7259991" y="4484422"/>
                </a:lnTo>
                <a:lnTo>
                  <a:pt x="5514446" y="6852824"/>
                </a:lnTo>
                <a:lnTo>
                  <a:pt x="6776547" y="6852824"/>
                </a:lnTo>
                <a:lnTo>
                  <a:pt x="6776547" y="6856115"/>
                </a:lnTo>
                <a:lnTo>
                  <a:pt x="0" y="6856115"/>
                </a:lnTo>
                <a:close/>
              </a:path>
            </a:pathLst>
          </a:custGeom>
          <a:noFill/>
        </p:spPr>
      </p:pic>
      <p:pic>
        <p:nvPicPr>
          <p:cNvPr id="6" name="Picture 24" descr="premonition2">
            <a:extLst>
              <a:ext uri="{FF2B5EF4-FFF2-40B4-BE49-F238E27FC236}">
                <a16:creationId xmlns:a16="http://schemas.microsoft.com/office/drawing/2014/main" id="{5CEEA9F5-D438-4C89-9CBA-41419615D2F0}"/>
              </a:ext>
            </a:extLst>
          </p:cNvPr>
          <p:cNvPicPr>
            <a:picLocks noChangeAspect="1" noChangeArrowheads="1"/>
          </p:cNvPicPr>
          <p:nvPr/>
        </p:nvPicPr>
        <p:blipFill rotWithShape="1">
          <a:blip r:embed="rId3" cstate="print"/>
          <a:srcRect t="14380" r="-2" b="28967"/>
          <a:stretch/>
        </p:blipFill>
        <p:spPr bwMode="auto">
          <a:xfrm>
            <a:off x="5883879" y="10"/>
            <a:ext cx="6304947" cy="2285990"/>
          </a:xfrm>
          <a:custGeom>
            <a:avLst/>
            <a:gdLst>
              <a:gd name="connsiteX0" fmla="*/ 0 w 6304947"/>
              <a:gd name="connsiteY0" fmla="*/ 0 h 2286000"/>
              <a:gd name="connsiteX1" fmla="*/ 6304947 w 6304947"/>
              <a:gd name="connsiteY1" fmla="*/ 0 h 2286000"/>
              <a:gd name="connsiteX2" fmla="*/ 6304947 w 6304947"/>
              <a:gd name="connsiteY2" fmla="*/ 2286000 h 2286000"/>
              <a:gd name="connsiteX3" fmla="*/ 720670 w 6304947"/>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6304947" h="2286000">
                <a:moveTo>
                  <a:pt x="0" y="0"/>
                </a:moveTo>
                <a:lnTo>
                  <a:pt x="6304947" y="0"/>
                </a:lnTo>
                <a:lnTo>
                  <a:pt x="6304947" y="2286000"/>
                </a:lnTo>
                <a:lnTo>
                  <a:pt x="720670" y="2286000"/>
                </a:lnTo>
                <a:close/>
              </a:path>
            </a:pathLst>
          </a:custGeom>
          <a:noFill/>
        </p:spPr>
      </p:pic>
      <p:sp>
        <p:nvSpPr>
          <p:cNvPr id="16" name="Isosceles Triangle 15">
            <a:extLst>
              <a:ext uri="{FF2B5EF4-FFF2-40B4-BE49-F238E27FC236}">
                <a16:creationId xmlns:a16="http://schemas.microsoft.com/office/drawing/2014/main" id="{AFCFD6D8-B11A-4FF8-AA6D-F63F472A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pic>
        <p:nvPicPr>
          <p:cNvPr id="7" name="Picture 16" descr="default">
            <a:extLst>
              <a:ext uri="{FF2B5EF4-FFF2-40B4-BE49-F238E27FC236}">
                <a16:creationId xmlns:a16="http://schemas.microsoft.com/office/drawing/2014/main" id="{F6D0BAA4-6251-4FA2-9B95-D8B5F7AB1A45}"/>
              </a:ext>
            </a:extLst>
          </p:cNvPr>
          <p:cNvPicPr>
            <a:picLocks noChangeAspect="1" noChangeArrowheads="1"/>
          </p:cNvPicPr>
          <p:nvPr/>
        </p:nvPicPr>
        <p:blipFill rotWithShape="1">
          <a:blip r:embed="rId4" cstate="print"/>
          <a:srcRect t="12647" r="2" b="18263"/>
          <a:stretch/>
        </p:blipFill>
        <p:spPr bwMode="auto">
          <a:xfrm>
            <a:off x="6604548" y="2286000"/>
            <a:ext cx="5584275" cy="2286000"/>
          </a:xfrm>
          <a:custGeom>
            <a:avLst/>
            <a:gdLst>
              <a:gd name="connsiteX0" fmla="*/ 0 w 5584275"/>
              <a:gd name="connsiteY0" fmla="*/ 0 h 2286000"/>
              <a:gd name="connsiteX1" fmla="*/ 5584275 w 5584275"/>
              <a:gd name="connsiteY1" fmla="*/ 0 h 2286000"/>
              <a:gd name="connsiteX2" fmla="*/ 5584275 w 5584275"/>
              <a:gd name="connsiteY2" fmla="*/ 2286000 h 2286000"/>
              <a:gd name="connsiteX3" fmla="*/ 626046 w 5584275"/>
              <a:gd name="connsiteY3" fmla="*/ 2286000 h 2286000"/>
              <a:gd name="connsiteX4" fmla="*/ 692258 w 5584275"/>
              <a:gd name="connsiteY4" fmla="*/ 2195876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4275" h="2286000">
                <a:moveTo>
                  <a:pt x="0" y="0"/>
                </a:moveTo>
                <a:lnTo>
                  <a:pt x="5584275" y="0"/>
                </a:lnTo>
                <a:lnTo>
                  <a:pt x="5584275" y="2286000"/>
                </a:lnTo>
                <a:lnTo>
                  <a:pt x="626046" y="2286000"/>
                </a:lnTo>
                <a:lnTo>
                  <a:pt x="692258" y="2195876"/>
                </a:lnTo>
                <a:close/>
              </a:path>
            </a:pathLst>
          </a:custGeom>
          <a:noFill/>
        </p:spPr>
      </p:pic>
      <p:pic>
        <p:nvPicPr>
          <p:cNvPr id="8" name="Picture 35" descr="Tahoe Z71 4x4 in Silver Birch Metallic.">
            <a:extLst>
              <a:ext uri="{FF2B5EF4-FFF2-40B4-BE49-F238E27FC236}">
                <a16:creationId xmlns:a16="http://schemas.microsoft.com/office/drawing/2014/main" id="{F15879F7-91EE-4582-ACBB-84A5FEA145A4}"/>
              </a:ext>
            </a:extLst>
          </p:cNvPr>
          <p:cNvPicPr>
            <a:picLocks noChangeAspect="1" noChangeArrowheads="1"/>
          </p:cNvPicPr>
          <p:nvPr/>
        </p:nvPicPr>
        <p:blipFill rotWithShape="1">
          <a:blip r:embed="rId5" cstate="print"/>
          <a:srcRect t="7589" r="-1" b="-1"/>
          <a:stretch/>
        </p:blipFill>
        <p:spPr bwMode="auto">
          <a:xfrm>
            <a:off x="5551112" y="4572000"/>
            <a:ext cx="6640888" cy="2286000"/>
          </a:xfrm>
          <a:custGeom>
            <a:avLst/>
            <a:gdLst>
              <a:gd name="connsiteX0" fmla="*/ 1679482 w 6640888"/>
              <a:gd name="connsiteY0" fmla="*/ 0 h 2286000"/>
              <a:gd name="connsiteX1" fmla="*/ 6640888 w 6640888"/>
              <a:gd name="connsiteY1" fmla="*/ 0 h 2286000"/>
              <a:gd name="connsiteX2" fmla="*/ 6640888 w 6640888"/>
              <a:gd name="connsiteY2" fmla="*/ 2286000 h 2286000"/>
              <a:gd name="connsiteX3" fmla="*/ 0 w 664088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6640888" h="2286000">
                <a:moveTo>
                  <a:pt x="1679482" y="0"/>
                </a:moveTo>
                <a:lnTo>
                  <a:pt x="6640888" y="0"/>
                </a:lnTo>
                <a:lnTo>
                  <a:pt x="6640888" y="2286000"/>
                </a:lnTo>
                <a:lnTo>
                  <a:pt x="0" y="2286000"/>
                </a:lnTo>
                <a:close/>
              </a:path>
            </a:pathLst>
          </a:custGeom>
          <a:noFill/>
        </p:spPr>
      </p:pic>
      <p:sp>
        <p:nvSpPr>
          <p:cNvPr id="5" name="Rectangle 7">
            <a:extLst>
              <a:ext uri="{FF2B5EF4-FFF2-40B4-BE49-F238E27FC236}">
                <a16:creationId xmlns:a16="http://schemas.microsoft.com/office/drawing/2014/main" id="{F15E85E2-86D0-4564-BB96-8674C64DBC05}"/>
              </a:ext>
            </a:extLst>
          </p:cNvPr>
          <p:cNvSpPr>
            <a:spLocks noGrp="1" noChangeArrowheads="1"/>
          </p:cNvSpPr>
          <p:nvPr>
            <p:ph type="subTitle" idx="1"/>
          </p:nvPr>
        </p:nvSpPr>
        <p:spPr>
          <a:xfrm>
            <a:off x="545744" y="3176587"/>
            <a:ext cx="6207934" cy="1309955"/>
          </a:xfrm>
        </p:spPr>
        <p:txBody>
          <a:bodyPr>
            <a:normAutofit/>
          </a:bodyPr>
          <a:lstStyle/>
          <a:p>
            <a:pPr algn="ctr" eaLnBrk="1" hangingPunct="1">
              <a:spcBef>
                <a:spcPts val="0"/>
              </a:spcBef>
              <a:spcAft>
                <a:spcPts val="600"/>
              </a:spcAft>
            </a:pPr>
            <a:r>
              <a:rPr lang="es-PR" sz="2400" b="1" dirty="0">
                <a:latin typeface="Verdana" panose="020B0604030504040204" pitchFamily="34" charset="0"/>
                <a:ea typeface="Verdana" panose="020B0604030504040204" pitchFamily="34" charset="0"/>
              </a:rPr>
              <a:t>ADIESTRAMIENTO BÁSICO PARA CONDUCTORES DEL</a:t>
            </a:r>
          </a:p>
          <a:p>
            <a:pPr algn="ctr" eaLnBrk="1" hangingPunct="1">
              <a:spcBef>
                <a:spcPts val="0"/>
              </a:spcBef>
              <a:spcAft>
                <a:spcPts val="600"/>
              </a:spcAft>
            </a:pPr>
            <a:r>
              <a:rPr lang="es-PR" sz="2400" b="1" dirty="0">
                <a:latin typeface="Verdana" panose="020B0604030504040204" pitchFamily="34" charset="0"/>
                <a:ea typeface="Verdana" panose="020B0604030504040204" pitchFamily="34" charset="0"/>
              </a:rPr>
              <a:t> GOBIERNO DE PUERTO RICO</a:t>
            </a:r>
            <a:endParaRPr lang="es-PR" sz="2400" b="1" dirty="0">
              <a:latin typeface="Verdana" panose="020B0604030504040204" pitchFamily="34" charset="0"/>
              <a:ea typeface="Verdana" panose="020B0604030504040204" pitchFamily="34" charset="0"/>
              <a:hlinkMouseOver r:id="" action="ppaction://hlinkshowjump?jump=nextslide"/>
            </a:endParaRPr>
          </a:p>
        </p:txBody>
      </p:sp>
      <p:sp>
        <p:nvSpPr>
          <p:cNvPr id="18" name="Rectangle 29">
            <a:extLst>
              <a:ext uri="{FF2B5EF4-FFF2-40B4-BE49-F238E27FC236}">
                <a16:creationId xmlns:a16="http://schemas.microsoft.com/office/drawing/2014/main" id="{99CDFA5B-0593-4946-8B2B-61B888895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0" name="Isosceles Triangle 19">
            <a:extLst>
              <a:ext uri="{FF2B5EF4-FFF2-40B4-BE49-F238E27FC236}">
                <a16:creationId xmlns:a16="http://schemas.microsoft.com/office/drawing/2014/main" id="{5BC01963-BAEA-42F8-A0A1-D5323FDF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cxnSp>
        <p:nvCxnSpPr>
          <p:cNvPr id="22" name="Straight Connector 21">
            <a:extLst>
              <a:ext uri="{FF2B5EF4-FFF2-40B4-BE49-F238E27FC236}">
                <a16:creationId xmlns:a16="http://schemas.microsoft.com/office/drawing/2014/main" id="{EB60E152-277A-4689-827B-214A55B3D5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993689F-A4B8-43C0-ADED-5E8C083DCA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9A55474B-4D9C-4A4D-AC41-524963CDB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 name="Slide Number Placeholder 1">
            <a:extLst>
              <a:ext uri="{FF2B5EF4-FFF2-40B4-BE49-F238E27FC236}">
                <a16:creationId xmlns:a16="http://schemas.microsoft.com/office/drawing/2014/main" id="{1637BC15-F40E-4C39-B8DC-F799F61EDD9C}"/>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425040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D48D08-614A-47BC-9708-5BCBE6D7CFB1}"/>
              </a:ext>
            </a:extLst>
          </p:cNvPr>
          <p:cNvSpPr>
            <a:spLocks noGrp="1"/>
          </p:cNvSpPr>
          <p:nvPr>
            <p:ph type="title"/>
          </p:nvPr>
        </p:nvSpPr>
        <p:spPr>
          <a:xfrm>
            <a:off x="2189931" y="609600"/>
            <a:ext cx="8483452" cy="1022252"/>
          </a:xfrm>
        </p:spPr>
        <p:txBody>
          <a:bodyPr>
            <a:noAutofit/>
          </a:bodyPr>
          <a:lstStyle/>
          <a:p>
            <a:r>
              <a:rPr lang="es-PR" sz="3000" b="1" cap="all" dirty="0">
                <a:effectLst>
                  <a:outerShdw blurRad="38100" dist="38100" dir="2700000" algn="tl">
                    <a:srgbClr val="000000">
                      <a:alpha val="43137"/>
                    </a:srgbClr>
                  </a:outerShdw>
                </a:effectLst>
                <a:latin typeface="Arial" pitchFamily="34" charset="0"/>
                <a:cs typeface="Arial" pitchFamily="34" charset="0"/>
              </a:rPr>
              <a:t>RESPONSABILIDADES Y OBLIGACIONES</a:t>
            </a:r>
            <a:br>
              <a:rPr lang="es-PR" sz="3000" b="1" cap="all" dirty="0">
                <a:effectLst>
                  <a:outerShdw blurRad="38100" dist="38100" dir="2700000" algn="tl">
                    <a:srgbClr val="000000">
                      <a:alpha val="43137"/>
                    </a:srgbClr>
                  </a:outerShdw>
                </a:effectLst>
                <a:latin typeface="Arial" pitchFamily="34" charset="0"/>
                <a:cs typeface="Arial" pitchFamily="34" charset="0"/>
              </a:rPr>
            </a:br>
            <a:r>
              <a:rPr lang="es-PR" sz="3000" b="1" cap="all" dirty="0">
                <a:effectLst>
                  <a:outerShdw blurRad="38100" dist="38100" dir="2700000" algn="tl">
                    <a:srgbClr val="000000">
                      <a:alpha val="43137"/>
                    </a:srgbClr>
                  </a:outerShdw>
                </a:effectLst>
                <a:latin typeface="Arial" pitchFamily="34" charset="0"/>
                <a:cs typeface="Arial" pitchFamily="34" charset="0"/>
              </a:rPr>
              <a:t>DE LA AGENCIAS</a:t>
            </a:r>
            <a:endParaRPr lang="en-US" sz="3000" b="1" dirty="0"/>
          </a:p>
        </p:txBody>
      </p:sp>
      <p:pic>
        <p:nvPicPr>
          <p:cNvPr id="10" name="Picture 9" descr="cid:image001.png@01D54C59.43FFDE20">
            <a:extLst>
              <a:ext uri="{FF2B5EF4-FFF2-40B4-BE49-F238E27FC236}">
                <a16:creationId xmlns:a16="http://schemas.microsoft.com/office/drawing/2014/main" id="{93407A93-EDA6-4046-BBFB-D0292797AC4A}"/>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327599" y="277334"/>
            <a:ext cx="1862332" cy="1686784"/>
          </a:xfrm>
          <a:prstGeom prst="rect">
            <a:avLst/>
          </a:prstGeom>
          <a:noFill/>
        </p:spPr>
      </p:pic>
      <p:pic>
        <p:nvPicPr>
          <p:cNvPr id="7" name="Picture 6">
            <a:extLst>
              <a:ext uri="{FF2B5EF4-FFF2-40B4-BE49-F238E27FC236}">
                <a16:creationId xmlns:a16="http://schemas.microsoft.com/office/drawing/2014/main" id="{3753CBF1-1D5B-4AA3-B81E-84B1372F3DA3}"/>
              </a:ext>
            </a:extLst>
          </p:cNvPr>
          <p:cNvPicPr>
            <a:picLocks noChangeAspect="1"/>
          </p:cNvPicPr>
          <p:nvPr/>
        </p:nvPicPr>
        <p:blipFill>
          <a:blip r:embed="rId4"/>
          <a:stretch>
            <a:fillRect/>
          </a:stretch>
        </p:blipFill>
        <p:spPr>
          <a:xfrm>
            <a:off x="620492" y="2160589"/>
            <a:ext cx="1868856" cy="1495084"/>
          </a:xfrm>
          <a:prstGeom prst="rect">
            <a:avLst/>
          </a:prstGeom>
        </p:spPr>
      </p:pic>
      <p:sp>
        <p:nvSpPr>
          <p:cNvPr id="3" name="Content Placeholder 2">
            <a:extLst>
              <a:ext uri="{FF2B5EF4-FFF2-40B4-BE49-F238E27FC236}">
                <a16:creationId xmlns:a16="http://schemas.microsoft.com/office/drawing/2014/main" id="{7E6CFF39-6556-4775-B39B-45762D1AF50D}"/>
              </a:ext>
            </a:extLst>
          </p:cNvPr>
          <p:cNvSpPr>
            <a:spLocks noGrp="1"/>
          </p:cNvSpPr>
          <p:nvPr>
            <p:ph idx="1"/>
          </p:nvPr>
        </p:nvSpPr>
        <p:spPr>
          <a:xfrm>
            <a:off x="2617568" y="1980054"/>
            <a:ext cx="7308310" cy="4268346"/>
          </a:xfrm>
        </p:spPr>
        <p:txBody>
          <a:bodyPr>
            <a:normAutofit fontScale="92500"/>
          </a:bodyPr>
          <a:lstStyle/>
          <a:p>
            <a:pPr marL="342900" lvl="1" indent="-342900" algn="just">
              <a:spcBef>
                <a:spcPts val="0"/>
              </a:spcBef>
              <a:buFont typeface="Arial" panose="020B0604020202020204" pitchFamily="34" charset="0"/>
              <a:buChar char="►"/>
            </a:pPr>
            <a:r>
              <a:rPr lang="es-ES_tradnl" sz="1800" dirty="0">
                <a:latin typeface="Arial" panose="020B0604020202020204" pitchFamily="34" charset="0"/>
                <a:cs typeface="Arial" panose="020B0604020202020204" pitchFamily="34" charset="0"/>
              </a:rPr>
              <a:t>Los Jefes de Agencias o los representantes autorizados de las agencias gubernamentales (Rama Ejecutiva), tienen la responsabilidad y obligación que se cumplan con las disposiciones de las leyes y reglamento relacionado a la flota vehicular, como sigue:</a:t>
            </a:r>
          </a:p>
          <a:p>
            <a:pPr marL="0" lvl="1" indent="0" algn="just">
              <a:spcBef>
                <a:spcPts val="0"/>
              </a:spcBef>
              <a:buNone/>
            </a:pPr>
            <a:r>
              <a:rPr lang="es-ES_tradnl" sz="1800" b="1" dirty="0">
                <a:latin typeface="Arial" panose="020B0604020202020204" pitchFamily="34" charset="0"/>
                <a:cs typeface="Arial" panose="020B0604020202020204" pitchFamily="34" charset="0"/>
              </a:rPr>
              <a:t> </a:t>
            </a:r>
          </a:p>
          <a:p>
            <a:pPr marL="742950" lvl="2" indent="-342900" algn="just">
              <a:spcBef>
                <a:spcPts val="0"/>
              </a:spcBef>
              <a:buFont typeface="Wingdings" panose="05000000000000000000" pitchFamily="2" charset="2"/>
              <a:buChar char="Ø"/>
            </a:pPr>
            <a:r>
              <a:rPr lang="es-ES_tradnl" sz="1800" b="1" dirty="0">
                <a:latin typeface="Arial" panose="020B0604020202020204" pitchFamily="34" charset="0"/>
                <a:cs typeface="Arial" panose="020B0604020202020204" pitchFamily="34" charset="0"/>
              </a:rPr>
              <a:t>Establecer </a:t>
            </a:r>
            <a:r>
              <a:rPr lang="es-ES_tradnl" sz="1800" dirty="0">
                <a:latin typeface="Arial" panose="020B0604020202020204" pitchFamily="34" charset="0"/>
                <a:cs typeface="Arial" panose="020B0604020202020204" pitchFamily="34" charset="0"/>
              </a:rPr>
              <a:t>los mecanismos internos y necesarios para </a:t>
            </a:r>
            <a:r>
              <a:rPr lang="es-ES_tradnl" sz="1800" b="1" dirty="0">
                <a:latin typeface="Arial" panose="020B0604020202020204" pitchFamily="34" charset="0"/>
                <a:cs typeface="Arial" panose="020B0604020202020204" pitchFamily="34" charset="0"/>
              </a:rPr>
              <a:t>asegurar </a:t>
            </a:r>
            <a:r>
              <a:rPr lang="es-ES_tradnl" sz="1800" dirty="0">
                <a:latin typeface="Arial" panose="020B0604020202020204" pitchFamily="34" charset="0"/>
                <a:cs typeface="Arial" panose="020B0604020202020204" pitchFamily="34" charset="0"/>
              </a:rPr>
              <a:t>el uso adecuado de los vehículos,</a:t>
            </a:r>
          </a:p>
          <a:p>
            <a:pPr marL="400050" lvl="2" indent="0" algn="just">
              <a:spcBef>
                <a:spcPts val="0"/>
              </a:spcBef>
              <a:buNone/>
            </a:pPr>
            <a:endParaRPr lang="es-ES_tradnl" sz="1800" b="1" dirty="0">
              <a:latin typeface="Arial" panose="020B0604020202020204" pitchFamily="34" charset="0"/>
              <a:cs typeface="Arial" panose="020B0604020202020204" pitchFamily="34" charset="0"/>
            </a:endParaRPr>
          </a:p>
          <a:p>
            <a:pPr marL="742950" lvl="2" indent="-342900" algn="just">
              <a:spcBef>
                <a:spcPts val="0"/>
              </a:spcBef>
              <a:buFont typeface="Wingdings" panose="05000000000000000000" pitchFamily="2" charset="2"/>
              <a:buChar char="Ø"/>
            </a:pPr>
            <a:r>
              <a:rPr lang="es-ES_tradnl" sz="1800" b="1" dirty="0">
                <a:latin typeface="Arial" panose="020B0604020202020204" pitchFamily="34" charset="0"/>
                <a:cs typeface="Arial" panose="020B0604020202020204" pitchFamily="34" charset="0"/>
              </a:rPr>
              <a:t>Velar </a:t>
            </a:r>
            <a:r>
              <a:rPr lang="es-ES_tradnl" sz="1800" dirty="0">
                <a:latin typeface="Arial" panose="020B0604020202020204" pitchFamily="34" charset="0"/>
                <a:cs typeface="Arial" panose="020B0604020202020204" pitchFamily="34" charset="0"/>
              </a:rPr>
              <a:t>que ninguna persona empleada o funcionario de la agencia conduzca un vehículo oficial hasta tanto haya sido autorizado por el Administrador de la ASG,</a:t>
            </a:r>
          </a:p>
          <a:p>
            <a:pPr marL="742950" lvl="2" indent="-342900" algn="just">
              <a:spcBef>
                <a:spcPts val="0"/>
              </a:spcBef>
              <a:buFont typeface="Wingdings" panose="05000000000000000000" pitchFamily="2" charset="2"/>
              <a:buChar char="Ø"/>
            </a:pPr>
            <a:endParaRPr lang="es-ES_tradnl" sz="1800" dirty="0">
              <a:latin typeface="Arial" panose="020B0604020202020204" pitchFamily="34" charset="0"/>
              <a:cs typeface="Arial" panose="020B0604020202020204" pitchFamily="34" charset="0"/>
            </a:endParaRPr>
          </a:p>
          <a:p>
            <a:pPr marL="742950" lvl="2" indent="-342900" algn="just">
              <a:spcBef>
                <a:spcPts val="0"/>
              </a:spcBef>
              <a:buFont typeface="Wingdings" panose="05000000000000000000" pitchFamily="2" charset="2"/>
              <a:buChar char="Ø"/>
            </a:pPr>
            <a:r>
              <a:rPr lang="es-ES_tradnl" sz="1800" b="1" dirty="0">
                <a:latin typeface="Arial" panose="020B0604020202020204" pitchFamily="34" charset="0"/>
                <a:cs typeface="Arial" panose="020B0604020202020204" pitchFamily="34" charset="0"/>
              </a:rPr>
              <a:t>No aprobar</a:t>
            </a:r>
            <a:r>
              <a:rPr lang="es-ES_tradnl" sz="1800" dirty="0">
                <a:latin typeface="Arial" panose="020B0604020202020204" pitchFamily="34" charset="0"/>
                <a:cs typeface="Arial" panose="020B0604020202020204" pitchFamily="34" charset="0"/>
              </a:rPr>
              <a:t> ningún período probatorio a Conductores I, II y III y Conductores de Camiones, sin que medie una certificación de la ASG a los efectos de que la persona ha tomado y aprobado el adiestramiento requerido,</a:t>
            </a:r>
          </a:p>
          <a:p>
            <a:pPr marL="742950" lvl="2" indent="-342900">
              <a:lnSpc>
                <a:spcPct val="90000"/>
              </a:lnSpc>
              <a:spcBef>
                <a:spcPts val="0"/>
              </a:spcBef>
              <a:buFont typeface="Wingdings" panose="05000000000000000000" pitchFamily="2" charset="2"/>
              <a:buChar char="Ø"/>
            </a:pPr>
            <a:endParaRPr lang="es-ES_tradnl" sz="1500" dirty="0">
              <a:latin typeface="Arial" panose="020B0604020202020204" pitchFamily="34" charset="0"/>
              <a:cs typeface="Arial" panose="020B0604020202020204" pitchFamily="34" charset="0"/>
            </a:endParaRPr>
          </a:p>
          <a:p>
            <a:pPr>
              <a:lnSpc>
                <a:spcPct val="90000"/>
              </a:lnSpc>
            </a:pPr>
            <a:endParaRPr lang="es-US" sz="1500" dirty="0"/>
          </a:p>
        </p:txBody>
      </p:sp>
      <p:pic>
        <p:nvPicPr>
          <p:cNvPr id="20482" name="Picture 2" descr="Resultado de imagen para imagenes de responsabilidades y obligaciones en el trabajo">
            <a:extLst>
              <a:ext uri="{FF2B5EF4-FFF2-40B4-BE49-F238E27FC236}">
                <a16:creationId xmlns:a16="http://schemas.microsoft.com/office/drawing/2014/main" id="{F7A0C49C-682B-4FCF-BE1F-86F3665D2BF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76183" y="4438600"/>
            <a:ext cx="2141385" cy="149508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77EEFE9-4D8B-418D-83DB-3388DC9971F9}"/>
              </a:ext>
            </a:extLst>
          </p:cNvPr>
          <p:cNvSpPr>
            <a:spLocks noGrp="1"/>
          </p:cNvSpPr>
          <p:nvPr>
            <p:ph type="sldNum" sz="quarter" idx="12"/>
          </p:nvPr>
        </p:nvSpPr>
        <p:spPr>
          <a:xfrm>
            <a:off x="10870037" y="5933685"/>
            <a:ext cx="683339" cy="365125"/>
          </a:xfrm>
        </p:spPr>
        <p:txBody>
          <a:bodyPr/>
          <a:lstStyle/>
          <a:p>
            <a:fld id="{D57F1E4F-1CFF-5643-939E-217C01CDF565}"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679106999"/>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id:image001.png@01D54C59.43FFDE20">
            <a:extLst>
              <a:ext uri="{FF2B5EF4-FFF2-40B4-BE49-F238E27FC236}">
                <a16:creationId xmlns:a16="http://schemas.microsoft.com/office/drawing/2014/main" id="{0C874856-BAC6-4062-8969-2BCA3ED8F310}"/>
              </a:ext>
            </a:extLst>
          </p:cNvPr>
          <p:cNvPicPr/>
          <p:nvPr/>
        </p:nvPicPr>
        <p:blipFill rotWithShape="1">
          <a:blip r:embed="rId2" r:link="rId3">
            <a:extLst>
              <a:ext uri="{28A0092B-C50C-407E-A947-70E740481C1C}">
                <a14:useLocalDpi xmlns:a14="http://schemas.microsoft.com/office/drawing/2010/main" val="0"/>
              </a:ext>
            </a:extLst>
          </a:blip>
          <a:srcRect l="33420" r="30523" b="1"/>
          <a:stretch>
            <a:fillRect/>
          </a:stretch>
        </p:blipFill>
        <p:spPr bwMode="auto">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17" name="Isosceles Triangle 16">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7E6CFF39-6556-4775-B39B-45762D1AF50D}"/>
              </a:ext>
            </a:extLst>
          </p:cNvPr>
          <p:cNvSpPr>
            <a:spLocks noGrp="1"/>
          </p:cNvSpPr>
          <p:nvPr>
            <p:ph idx="1"/>
          </p:nvPr>
        </p:nvSpPr>
        <p:spPr>
          <a:xfrm>
            <a:off x="2055482" y="1621655"/>
            <a:ext cx="7960715" cy="4946873"/>
          </a:xfrm>
        </p:spPr>
        <p:txBody>
          <a:bodyPr>
            <a:normAutofit fontScale="92500"/>
          </a:bodyPr>
          <a:lstStyle/>
          <a:p>
            <a:pPr marL="742950" lvl="2" indent="-342900" algn="just">
              <a:lnSpc>
                <a:spcPct val="110000"/>
              </a:lnSpc>
              <a:spcBef>
                <a:spcPts val="0"/>
              </a:spcBef>
              <a:buFont typeface="Wingdings" panose="05000000000000000000" pitchFamily="2" charset="2"/>
              <a:buChar char="Ø"/>
            </a:pPr>
            <a:r>
              <a:rPr lang="es-PR" sz="1900" b="1" dirty="0">
                <a:latin typeface="Arial" panose="020B0604020202020204" pitchFamily="34" charset="0"/>
                <a:cs typeface="Arial" panose="020B0604020202020204" pitchFamily="34" charset="0"/>
              </a:rPr>
              <a:t>No asignar o permitir </a:t>
            </a:r>
            <a:r>
              <a:rPr lang="es-PR" sz="1900" dirty="0">
                <a:latin typeface="Arial" panose="020B0604020202020204" pitchFamily="34" charset="0"/>
                <a:cs typeface="Arial" panose="020B0604020202020204" pitchFamily="34" charset="0"/>
              </a:rPr>
              <a:t>el uso de un vehículo oficial, durante horas laborables, </a:t>
            </a:r>
            <a:r>
              <a:rPr lang="es-PR" sz="1900" b="1" dirty="0">
                <a:latin typeface="Arial" panose="020B0604020202020204" pitchFamily="34" charset="0"/>
                <a:cs typeface="Arial" panose="020B0604020202020204" pitchFamily="34" charset="0"/>
              </a:rPr>
              <a:t>a personas nombradas que no ocupen los puestos antes mencionados</a:t>
            </a:r>
            <a:r>
              <a:rPr lang="es-PR" sz="1900" dirty="0">
                <a:latin typeface="Arial" panose="020B0604020202020204" pitchFamily="34" charset="0"/>
                <a:cs typeface="Arial" panose="020B0604020202020204" pitchFamily="34" charset="0"/>
              </a:rPr>
              <a:t>, </a:t>
            </a:r>
            <a:r>
              <a:rPr lang="es-PR" sz="1900" b="1" u="sng" dirty="0">
                <a:latin typeface="Arial" panose="020B0604020202020204" pitchFamily="34" charset="0"/>
                <a:cs typeface="Arial" panose="020B0604020202020204" pitchFamily="34" charset="0"/>
              </a:rPr>
              <a:t>sin la debida autorización de la ASG</a:t>
            </a:r>
            <a:r>
              <a:rPr lang="es-PR" sz="1900" b="1" dirty="0">
                <a:latin typeface="Arial" panose="020B0604020202020204" pitchFamily="34" charset="0"/>
                <a:cs typeface="Arial" panose="020B0604020202020204" pitchFamily="34" charset="0"/>
              </a:rPr>
              <a:t>,</a:t>
            </a:r>
          </a:p>
          <a:p>
            <a:pPr marL="742950" lvl="2" indent="-342900" algn="just">
              <a:lnSpc>
                <a:spcPct val="110000"/>
              </a:lnSpc>
              <a:spcBef>
                <a:spcPts val="0"/>
              </a:spcBef>
              <a:buFont typeface="Wingdings" panose="05000000000000000000" pitchFamily="2" charset="2"/>
              <a:buChar char="Ø"/>
            </a:pPr>
            <a:endParaRPr lang="es-PR" sz="1900" b="1" dirty="0">
              <a:latin typeface="Arial" panose="020B0604020202020204" pitchFamily="34" charset="0"/>
              <a:cs typeface="Arial" panose="020B0604020202020204" pitchFamily="34" charset="0"/>
            </a:endParaRPr>
          </a:p>
          <a:p>
            <a:pPr marL="742950" lvl="2" indent="-342900" algn="just">
              <a:lnSpc>
                <a:spcPct val="110000"/>
              </a:lnSpc>
              <a:spcBef>
                <a:spcPts val="0"/>
              </a:spcBef>
              <a:buFont typeface="Wingdings" panose="05000000000000000000" pitchFamily="2" charset="2"/>
              <a:buChar char="Ø"/>
            </a:pPr>
            <a:r>
              <a:rPr lang="es-PR" sz="1900" b="1" dirty="0">
                <a:latin typeface="Arial" panose="020B0604020202020204" pitchFamily="34" charset="0"/>
                <a:cs typeface="Arial" panose="020B0604020202020204" pitchFamily="34" charset="0"/>
              </a:rPr>
              <a:t>Prohibición de intercambio de vehículos oficiales, </a:t>
            </a:r>
            <a:r>
              <a:rPr lang="es-PR" sz="1900" dirty="0">
                <a:latin typeface="Arial" panose="020B0604020202020204" pitchFamily="34" charset="0"/>
                <a:cs typeface="Arial" panose="020B0604020202020204" pitchFamily="34" charset="0"/>
              </a:rPr>
              <a:t>ningún Jefe de Agencia podrá autorizar a que vehículos del “Pool” sean transferidos a otras agencias y viceversa, </a:t>
            </a:r>
            <a:r>
              <a:rPr lang="es-PR" sz="1900" b="1" dirty="0">
                <a:latin typeface="Arial" panose="020B0604020202020204" pitchFamily="34" charset="0"/>
                <a:cs typeface="Arial" panose="020B0604020202020204" pitchFamily="34" charset="0"/>
              </a:rPr>
              <a:t>sin la debida aprobación y autorización expresa del Administrador o del Administrador Auxiliar del Área de Operaciones, ambos de la ASG,</a:t>
            </a:r>
          </a:p>
          <a:p>
            <a:pPr marL="742950" lvl="2" indent="-342900" algn="just">
              <a:lnSpc>
                <a:spcPct val="110000"/>
              </a:lnSpc>
              <a:spcBef>
                <a:spcPts val="0"/>
              </a:spcBef>
              <a:buFont typeface="Wingdings" panose="05000000000000000000" pitchFamily="2" charset="2"/>
              <a:buChar char="Ø"/>
            </a:pPr>
            <a:endParaRPr lang="es-PR" sz="1900" b="1" dirty="0">
              <a:latin typeface="Arial" panose="020B0604020202020204" pitchFamily="34" charset="0"/>
              <a:cs typeface="Arial" panose="020B0604020202020204" pitchFamily="34" charset="0"/>
            </a:endParaRPr>
          </a:p>
          <a:p>
            <a:pPr marL="742950" lvl="2" indent="-342900" algn="just">
              <a:lnSpc>
                <a:spcPct val="110000"/>
              </a:lnSpc>
              <a:spcBef>
                <a:spcPts val="0"/>
              </a:spcBef>
              <a:buFont typeface="Wingdings" panose="05000000000000000000" pitchFamily="2" charset="2"/>
              <a:buChar char="Ø"/>
            </a:pPr>
            <a:r>
              <a:rPr lang="es-PR" sz="1900" b="1" dirty="0">
                <a:latin typeface="Arial" panose="020B0604020202020204" pitchFamily="34" charset="0"/>
                <a:cs typeface="Arial" panose="020B0604020202020204" pitchFamily="34" charset="0"/>
              </a:rPr>
              <a:t>Asignar un área identificada como el “Pool”</a:t>
            </a:r>
            <a:r>
              <a:rPr lang="es-PR" sz="1900" dirty="0">
                <a:latin typeface="Arial" panose="020B0604020202020204" pitchFamily="34" charset="0"/>
                <a:cs typeface="Arial" panose="020B0604020202020204" pitchFamily="34" charset="0"/>
              </a:rPr>
              <a:t>, el cual será </a:t>
            </a:r>
            <a:r>
              <a:rPr lang="es-ES_tradnl" sz="1900" dirty="0">
                <a:latin typeface="Arial" panose="020B0604020202020204" pitchFamily="34" charset="0"/>
                <a:cs typeface="Arial" panose="020B0604020202020204" pitchFamily="34" charset="0"/>
              </a:rPr>
              <a:t>para la transportación diaria de personas, documentos, materiales y equipos durante horas laborables y cuyo control recae sobre el Gerente de Transportación.  Esta área puede estar compuesta por diversas categorías, tales como:</a:t>
            </a:r>
          </a:p>
          <a:p>
            <a:pPr marL="0" lvl="1" indent="0">
              <a:spcBef>
                <a:spcPts val="0"/>
              </a:spcBef>
              <a:spcAft>
                <a:spcPts val="600"/>
              </a:spcAft>
              <a:buNone/>
            </a:pPr>
            <a:endParaRPr lang="es-PR" dirty="0">
              <a:latin typeface="Arial" panose="020B0604020202020204" pitchFamily="34" charset="0"/>
              <a:cs typeface="Arial" panose="020B0604020202020204" pitchFamily="34" charset="0"/>
            </a:endParaRPr>
          </a:p>
          <a:p>
            <a:pPr marL="342900" lvl="1" indent="-342900">
              <a:spcBef>
                <a:spcPts val="0"/>
              </a:spcBef>
              <a:spcAft>
                <a:spcPts val="600"/>
              </a:spcAft>
              <a:buFont typeface="Wingdings" panose="05000000000000000000" pitchFamily="2" charset="2"/>
              <a:buChar char="Ø"/>
            </a:pPr>
            <a:endParaRPr lang="es-US" b="1" dirty="0"/>
          </a:p>
        </p:txBody>
      </p:sp>
      <p:sp>
        <p:nvSpPr>
          <p:cNvPr id="11" name="Title 1">
            <a:extLst>
              <a:ext uri="{FF2B5EF4-FFF2-40B4-BE49-F238E27FC236}">
                <a16:creationId xmlns:a16="http://schemas.microsoft.com/office/drawing/2014/main" id="{3C54678C-117C-4E6A-B7C7-F4CC297F5531}"/>
              </a:ext>
            </a:extLst>
          </p:cNvPr>
          <p:cNvSpPr>
            <a:spLocks noGrp="1"/>
          </p:cNvSpPr>
          <p:nvPr>
            <p:ph type="title"/>
          </p:nvPr>
        </p:nvSpPr>
        <p:spPr>
          <a:xfrm>
            <a:off x="1367038" y="300203"/>
            <a:ext cx="8483452" cy="1022252"/>
          </a:xfrm>
        </p:spPr>
        <p:txBody>
          <a:bodyPr>
            <a:noAutofit/>
          </a:bodyPr>
          <a:lstStyle/>
          <a:p>
            <a:r>
              <a:rPr lang="es-PR" sz="3000" b="1" cap="all" dirty="0">
                <a:effectLst>
                  <a:outerShdw blurRad="38100" dist="38100" dir="2700000" algn="tl">
                    <a:srgbClr val="000000">
                      <a:alpha val="43137"/>
                    </a:srgbClr>
                  </a:outerShdw>
                </a:effectLst>
                <a:latin typeface="Arial" pitchFamily="34" charset="0"/>
                <a:cs typeface="Arial" pitchFamily="34" charset="0"/>
              </a:rPr>
              <a:t>RESPONSABILIDADES Y OBLIGACIONES</a:t>
            </a:r>
            <a:br>
              <a:rPr lang="es-PR" sz="3000" b="1" cap="all" dirty="0">
                <a:effectLst>
                  <a:outerShdw blurRad="38100" dist="38100" dir="2700000" algn="tl">
                    <a:srgbClr val="000000">
                      <a:alpha val="43137"/>
                    </a:srgbClr>
                  </a:outerShdw>
                </a:effectLst>
                <a:latin typeface="Arial" pitchFamily="34" charset="0"/>
                <a:cs typeface="Arial" pitchFamily="34" charset="0"/>
              </a:rPr>
            </a:br>
            <a:r>
              <a:rPr lang="es-PR" sz="3000" b="1" cap="all" dirty="0">
                <a:effectLst>
                  <a:outerShdw blurRad="38100" dist="38100" dir="2700000" algn="tl">
                    <a:srgbClr val="000000">
                      <a:alpha val="43137"/>
                    </a:srgbClr>
                  </a:outerShdw>
                </a:effectLst>
                <a:latin typeface="Arial" pitchFamily="34" charset="0"/>
                <a:cs typeface="Arial" pitchFamily="34" charset="0"/>
              </a:rPr>
              <a:t>DE </a:t>
            </a:r>
            <a:r>
              <a:rPr lang="es-PR" sz="3000" b="1" cap="all" dirty="0" err="1">
                <a:effectLst>
                  <a:outerShdw blurRad="38100" dist="38100" dir="2700000" algn="tl">
                    <a:srgbClr val="000000">
                      <a:alpha val="43137"/>
                    </a:srgbClr>
                  </a:outerShdw>
                </a:effectLst>
                <a:latin typeface="Arial" pitchFamily="34" charset="0"/>
                <a:cs typeface="Arial" pitchFamily="34" charset="0"/>
              </a:rPr>
              <a:t>LAs</a:t>
            </a:r>
            <a:r>
              <a:rPr lang="es-PR" sz="3000" b="1" cap="all" dirty="0">
                <a:effectLst>
                  <a:outerShdw blurRad="38100" dist="38100" dir="2700000" algn="tl">
                    <a:srgbClr val="000000">
                      <a:alpha val="43137"/>
                    </a:srgbClr>
                  </a:outerShdw>
                </a:effectLst>
                <a:latin typeface="Arial" pitchFamily="34" charset="0"/>
                <a:cs typeface="Arial" pitchFamily="34" charset="0"/>
              </a:rPr>
              <a:t> AGENCIAS</a:t>
            </a:r>
            <a:endParaRPr lang="en-US" sz="3000" b="1" dirty="0"/>
          </a:p>
        </p:txBody>
      </p:sp>
      <p:sp>
        <p:nvSpPr>
          <p:cNvPr id="2" name="Slide Number Placeholder 1">
            <a:extLst>
              <a:ext uri="{FF2B5EF4-FFF2-40B4-BE49-F238E27FC236}">
                <a16:creationId xmlns:a16="http://schemas.microsoft.com/office/drawing/2014/main" id="{E58D868C-8545-44FB-A291-34442E3B199D}"/>
              </a:ext>
            </a:extLst>
          </p:cNvPr>
          <p:cNvSpPr>
            <a:spLocks noGrp="1"/>
          </p:cNvSpPr>
          <p:nvPr>
            <p:ph type="sldNum" sz="quarter" idx="12"/>
          </p:nvPr>
        </p:nvSpPr>
        <p:spPr>
          <a:xfrm>
            <a:off x="10911685" y="6041362"/>
            <a:ext cx="683339" cy="365125"/>
          </a:xfrm>
        </p:spPr>
        <p:txBody>
          <a:bodyPr/>
          <a:lstStyle/>
          <a:p>
            <a:fld id="{D57F1E4F-1CFF-5643-939E-217C01CDF565}"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3700944797"/>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2CBFFE5E-2C03-46E7-B1FF-AA1A3E07A55F}"/>
              </a:ext>
            </a:extLst>
          </p:cNvPr>
          <p:cNvSpPr>
            <a:spLocks noGrp="1"/>
          </p:cNvSpPr>
          <p:nvPr>
            <p:ph type="title"/>
          </p:nvPr>
        </p:nvSpPr>
        <p:spPr>
          <a:xfrm>
            <a:off x="2111928" y="684750"/>
            <a:ext cx="7988675" cy="1320800"/>
          </a:xfrm>
        </p:spPr>
        <p:txBody>
          <a:bodyPr>
            <a:noAutofit/>
          </a:bodyPr>
          <a:lstStyle/>
          <a:p>
            <a:pPr>
              <a:lnSpc>
                <a:spcPct val="90000"/>
              </a:lnSpc>
            </a:pPr>
            <a:r>
              <a:rPr lang="es-PR" sz="3000" b="1" cap="all" dirty="0">
                <a:effectLst>
                  <a:outerShdw blurRad="38100" dist="38100" dir="2700000" algn="tl">
                    <a:srgbClr val="000000">
                      <a:alpha val="43137"/>
                    </a:srgbClr>
                  </a:outerShdw>
                </a:effectLst>
                <a:latin typeface="Arial" pitchFamily="34" charset="0"/>
                <a:cs typeface="Arial" pitchFamily="34" charset="0"/>
              </a:rPr>
              <a:t>RESPONSABILIDADES Y OBLIGACIONES</a:t>
            </a:r>
            <a:br>
              <a:rPr lang="es-PR" sz="3000" b="1" cap="all" dirty="0">
                <a:effectLst>
                  <a:outerShdw blurRad="38100" dist="38100" dir="2700000" algn="tl">
                    <a:srgbClr val="000000">
                      <a:alpha val="43137"/>
                    </a:srgbClr>
                  </a:outerShdw>
                </a:effectLst>
                <a:latin typeface="Arial" pitchFamily="34" charset="0"/>
                <a:cs typeface="Arial" pitchFamily="34" charset="0"/>
              </a:rPr>
            </a:br>
            <a:r>
              <a:rPr lang="es-PR" sz="3000" b="1" cap="all" dirty="0">
                <a:effectLst>
                  <a:outerShdw blurRad="38100" dist="38100" dir="2700000" algn="tl">
                    <a:srgbClr val="000000">
                      <a:alpha val="43137"/>
                    </a:srgbClr>
                  </a:outerShdw>
                </a:effectLst>
                <a:latin typeface="Arial" pitchFamily="34" charset="0"/>
                <a:cs typeface="Arial" pitchFamily="34" charset="0"/>
              </a:rPr>
              <a:t>DE LA AGENCIAS</a:t>
            </a:r>
            <a:endParaRPr lang="en-US" sz="3000" b="1" dirty="0"/>
          </a:p>
        </p:txBody>
      </p:sp>
      <p:pic>
        <p:nvPicPr>
          <p:cNvPr id="34" name="Picture 33" descr="C:\Users\marilynrh\AppData\Local\Microsoft\Windows\INetCache\Content.MSO\9B2C86BF.tmp">
            <a:extLst>
              <a:ext uri="{FF2B5EF4-FFF2-40B4-BE49-F238E27FC236}">
                <a16:creationId xmlns:a16="http://schemas.microsoft.com/office/drawing/2014/main" id="{3D5FE6D0-753A-42F5-96C9-A48FF6C128A9}"/>
              </a:ext>
            </a:extLst>
          </p:cNvPr>
          <p:cNvPicPr/>
          <p:nvPr/>
        </p:nvPicPr>
        <p:blipFill rotWithShape="1">
          <a:blip r:embed="rId2">
            <a:alphaModFix/>
            <a:extLst>
              <a:ext uri="{28A0092B-C50C-407E-A947-70E740481C1C}">
                <a14:useLocalDpi xmlns:a14="http://schemas.microsoft.com/office/drawing/2010/main" val="0"/>
              </a:ext>
            </a:extLst>
          </a:blip>
          <a:srcRect l="5598" r="5504"/>
          <a:stretch/>
        </p:blipFill>
        <p:spPr bwMode="auto">
          <a:xfrm>
            <a:off x="1" y="10"/>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noFill/>
        </p:spPr>
      </p:pic>
      <p:pic>
        <p:nvPicPr>
          <p:cNvPr id="24" name="Picture 23" descr="cid:image001.png@01D54C59.43FFDE20">
            <a:extLst>
              <a:ext uri="{FF2B5EF4-FFF2-40B4-BE49-F238E27FC236}">
                <a16:creationId xmlns:a16="http://schemas.microsoft.com/office/drawing/2014/main" id="{0B253F60-407B-472F-8DDD-CFFD24975C68}"/>
              </a:ext>
            </a:extLst>
          </p:cNvPr>
          <p:cNvPicPr/>
          <p:nvPr/>
        </p:nvPicPr>
        <p:blipFill rotWithShape="1">
          <a:blip r:embed="rId3" r:link="rId4">
            <a:alphaModFix/>
            <a:extLst>
              <a:ext uri="{28A0092B-C50C-407E-A947-70E740481C1C}">
                <a14:useLocalDpi xmlns:a14="http://schemas.microsoft.com/office/drawing/2010/main" val="0"/>
              </a:ext>
            </a:extLst>
          </a:blip>
          <a:srcRect r="5462" b="-4"/>
          <a:stretch>
            <a:fillRect/>
          </a:stretch>
        </p:blipFill>
        <p:spPr bwMode="auto">
          <a:xfrm>
            <a:off x="1" y="2286001"/>
            <a:ext cx="2388151" cy="2288103"/>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a:noFill/>
          <a:ln>
            <a:solidFill>
              <a:schemeClr val="bg1"/>
            </a:solidFill>
          </a:ln>
        </p:spPr>
      </p:pic>
      <p:cxnSp>
        <p:nvCxnSpPr>
          <p:cNvPr id="192" name="Straight Connector 191">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580" name="Picture 4" descr="Resultado de imagen para imagenes de polica montada de puerto rico">
            <a:extLst>
              <a:ext uri="{FF2B5EF4-FFF2-40B4-BE49-F238E27FC236}">
                <a16:creationId xmlns:a16="http://schemas.microsoft.com/office/drawing/2014/main" id="{79119E3E-A3F4-48A0-AC56-B4327929804D}"/>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3994" r="8844" b="-2"/>
          <a:stretch/>
        </p:blipFill>
        <p:spPr bwMode="auto">
          <a:xfrm>
            <a:off x="95582" y="4574104"/>
            <a:ext cx="2648210"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noFill/>
          <a:extLst>
            <a:ext uri="{909E8E84-426E-40DD-AFC4-6F175D3DCCD1}">
              <a14:hiddenFill xmlns:a14="http://schemas.microsoft.com/office/drawing/2010/main">
                <a:solidFill>
                  <a:srgbClr val="FFFFFF"/>
                </a:solidFill>
              </a14:hiddenFill>
            </a:ext>
          </a:extLst>
        </p:spPr>
      </p:pic>
      <p:cxnSp>
        <p:nvCxnSpPr>
          <p:cNvPr id="193" name="Straight Connector 192">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4"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5" name="Content Placeholder 6">
            <a:extLst>
              <a:ext uri="{FF2B5EF4-FFF2-40B4-BE49-F238E27FC236}">
                <a16:creationId xmlns:a16="http://schemas.microsoft.com/office/drawing/2014/main" id="{7076CAD4-7A8A-40D6-B9FD-797E11A6C39A}"/>
              </a:ext>
            </a:extLst>
          </p:cNvPr>
          <p:cNvSpPr>
            <a:spLocks noGrp="1"/>
          </p:cNvSpPr>
          <p:nvPr>
            <p:ph idx="1"/>
          </p:nvPr>
        </p:nvSpPr>
        <p:spPr>
          <a:xfrm>
            <a:off x="2823528" y="1876769"/>
            <a:ext cx="7251041" cy="4749110"/>
          </a:xfrm>
        </p:spPr>
        <p:txBody>
          <a:bodyPr>
            <a:normAutofit/>
          </a:bodyPr>
          <a:lstStyle/>
          <a:p>
            <a:pPr marL="742950" lvl="2" indent="-342900" algn="just">
              <a:spcBef>
                <a:spcPts val="0"/>
              </a:spcBef>
              <a:spcAft>
                <a:spcPts val="600"/>
              </a:spcAft>
              <a:buSzPct val="90000"/>
              <a:buFont typeface="Wingdings" panose="05000000000000000000" pitchFamily="2" charset="2"/>
              <a:buChar char="§"/>
            </a:pPr>
            <a:r>
              <a:rPr lang="es-ES_tradnl" sz="2000" b="1" dirty="0">
                <a:latin typeface="Arial" panose="020B0604020202020204" pitchFamily="34" charset="0"/>
                <a:cs typeface="Arial" panose="020B0604020202020204" pitchFamily="34" charset="0"/>
              </a:rPr>
              <a:t>Pool (categorías):</a:t>
            </a:r>
          </a:p>
          <a:p>
            <a:pPr marL="1165860" lvl="4" indent="-342900" algn="just">
              <a:spcBef>
                <a:spcPts val="0"/>
              </a:spcBef>
              <a:spcAft>
                <a:spcPts val="600"/>
              </a:spcAft>
              <a:buFont typeface="Wingdings" panose="05000000000000000000" pitchFamily="2" charset="2"/>
              <a:buChar char="Ø"/>
            </a:pPr>
            <a:endParaRPr lang="es-ES_tradnl" sz="2000" b="1" dirty="0">
              <a:latin typeface="Arial" panose="020B0604020202020204" pitchFamily="34" charset="0"/>
              <a:cs typeface="Arial" panose="020B0604020202020204" pitchFamily="34" charset="0"/>
            </a:endParaRPr>
          </a:p>
          <a:p>
            <a:pPr marL="1165860" lvl="4" indent="-342900" algn="just">
              <a:spcBef>
                <a:spcPts val="0"/>
              </a:spcBef>
              <a:spcAft>
                <a:spcPts val="600"/>
              </a:spcAft>
              <a:buFont typeface="Wingdings" panose="05000000000000000000" pitchFamily="2" charset="2"/>
              <a:buChar char="Ø"/>
            </a:pPr>
            <a:r>
              <a:rPr lang="es-ES_tradnl" sz="2000" b="1" dirty="0">
                <a:latin typeface="Arial" panose="020B0604020202020204" pitchFamily="34" charset="0"/>
                <a:cs typeface="Arial" panose="020B0604020202020204" pitchFamily="34" charset="0"/>
              </a:rPr>
              <a:t>Transportación Aérea:  </a:t>
            </a:r>
            <a:r>
              <a:rPr lang="es-ES_tradnl" sz="2000" dirty="0">
                <a:latin typeface="Arial" panose="020B0604020202020204" pitchFamily="34" charset="0"/>
                <a:cs typeface="Arial" panose="020B0604020202020204" pitchFamily="34" charset="0"/>
              </a:rPr>
              <a:t>Aviones, Avionetas, helicópteros y cualquier otro medio.</a:t>
            </a:r>
          </a:p>
          <a:p>
            <a:pPr marL="1165860" lvl="4" indent="-342900" algn="just">
              <a:spcBef>
                <a:spcPts val="0"/>
              </a:spcBef>
              <a:buFont typeface="Wingdings" panose="05000000000000000000" pitchFamily="2" charset="2"/>
              <a:buChar char="Ø"/>
            </a:pPr>
            <a:r>
              <a:rPr lang="es-ES_tradnl" sz="2000" b="1" dirty="0">
                <a:latin typeface="Arial" panose="020B0604020202020204" pitchFamily="34" charset="0"/>
                <a:cs typeface="Arial" panose="020B0604020202020204" pitchFamily="34" charset="0"/>
              </a:rPr>
              <a:t>Transportación Terrestre: </a:t>
            </a:r>
            <a:r>
              <a:rPr lang="es-ES_tradnl" sz="2000" dirty="0">
                <a:latin typeface="Arial" panose="020B0604020202020204" pitchFamily="34" charset="0"/>
                <a:cs typeface="Arial" panose="020B0604020202020204" pitchFamily="34" charset="0"/>
              </a:rPr>
              <a:t>Automóviles, Ambulancias, Autobuses, Camiones, Grúas, Vans, </a:t>
            </a:r>
            <a:r>
              <a:rPr lang="es-ES_tradnl" sz="2000" dirty="0" err="1">
                <a:latin typeface="Arial" panose="020B0604020202020204" pitchFamily="34" charset="0"/>
                <a:cs typeface="Arial" panose="020B0604020202020204" pitchFamily="34" charset="0"/>
              </a:rPr>
              <a:t>Four</a:t>
            </a:r>
            <a:r>
              <a:rPr lang="es-ES_tradnl" sz="2000" dirty="0">
                <a:latin typeface="Arial" panose="020B0604020202020204" pitchFamily="34" charset="0"/>
                <a:cs typeface="Arial" panose="020B0604020202020204" pitchFamily="34" charset="0"/>
              </a:rPr>
              <a:t> </a:t>
            </a:r>
            <a:r>
              <a:rPr lang="es-ES_tradnl" sz="2000" dirty="0" err="1">
                <a:latin typeface="Arial" panose="020B0604020202020204" pitchFamily="34" charset="0"/>
                <a:cs typeface="Arial" panose="020B0604020202020204" pitchFamily="34" charset="0"/>
              </a:rPr>
              <a:t>Track</a:t>
            </a:r>
            <a:r>
              <a:rPr lang="es-ES_tradnl" sz="2000" dirty="0">
                <a:latin typeface="Arial" panose="020B0604020202020204" pitchFamily="34" charset="0"/>
                <a:cs typeface="Arial" panose="020B0604020202020204" pitchFamily="34" charset="0"/>
              </a:rPr>
              <a:t>, Motoras, Bicicletas y cualquier otro medio</a:t>
            </a:r>
            <a:r>
              <a:rPr lang="es-ES_tradnl" sz="2000" b="1" dirty="0">
                <a:latin typeface="Arial" panose="020B0604020202020204" pitchFamily="34" charset="0"/>
                <a:cs typeface="Arial" panose="020B0604020202020204" pitchFamily="34" charset="0"/>
              </a:rPr>
              <a:t>.</a:t>
            </a:r>
          </a:p>
          <a:p>
            <a:pPr marL="1165860" lvl="4" indent="-342900" algn="just">
              <a:spcBef>
                <a:spcPts val="600"/>
              </a:spcBef>
              <a:buFont typeface="Wingdings" panose="05000000000000000000" pitchFamily="2" charset="2"/>
              <a:buChar char="Ø"/>
            </a:pPr>
            <a:r>
              <a:rPr lang="es-ES_tradnl" sz="2000" b="1" dirty="0">
                <a:latin typeface="Arial" panose="020B0604020202020204" pitchFamily="34" charset="0"/>
                <a:cs typeface="Arial" panose="020B0604020202020204" pitchFamily="34" charset="0"/>
              </a:rPr>
              <a:t>Transportación Marítima: </a:t>
            </a:r>
            <a:r>
              <a:rPr lang="es-ES_tradnl" sz="2000" dirty="0">
                <a:latin typeface="Arial" panose="020B0604020202020204" pitchFamily="34" charset="0"/>
                <a:cs typeface="Arial" panose="020B0604020202020204" pitchFamily="34" charset="0"/>
              </a:rPr>
              <a:t>Barcos, Botes, Jet </a:t>
            </a:r>
            <a:r>
              <a:rPr lang="es-ES_tradnl" sz="2000" dirty="0" err="1">
                <a:latin typeface="Arial" panose="020B0604020202020204" pitchFamily="34" charset="0"/>
                <a:cs typeface="Arial" panose="020B0604020202020204" pitchFamily="34" charset="0"/>
              </a:rPr>
              <a:t>Ski</a:t>
            </a:r>
            <a:r>
              <a:rPr lang="es-ES_tradnl" sz="2000" dirty="0">
                <a:latin typeface="Arial" panose="020B0604020202020204" pitchFamily="34" charset="0"/>
                <a:cs typeface="Arial" panose="020B0604020202020204" pitchFamily="34" charset="0"/>
              </a:rPr>
              <a:t> y cualquier otro medio.</a:t>
            </a:r>
          </a:p>
          <a:p>
            <a:pPr marL="365760" lvl="3" indent="0" algn="just">
              <a:spcBef>
                <a:spcPts val="0"/>
              </a:spcBef>
              <a:buNone/>
            </a:pPr>
            <a:endParaRPr lang="es-ES_tradnl" sz="2000" dirty="0">
              <a:latin typeface="Arial" panose="020B0604020202020204" pitchFamily="34" charset="0"/>
              <a:cs typeface="Arial" panose="020B0604020202020204" pitchFamily="34" charset="0"/>
            </a:endParaRPr>
          </a:p>
          <a:p>
            <a:pPr marL="342900" lvl="1" indent="-342900" algn="just">
              <a:spcBef>
                <a:spcPts val="0"/>
              </a:spcBef>
              <a:buFont typeface="Wingdings" panose="05000000000000000000" pitchFamily="2" charset="2"/>
              <a:buChar char="v"/>
            </a:pPr>
            <a:r>
              <a:rPr lang="es-ES_tradnl" sz="2000" b="1" dirty="0">
                <a:latin typeface="Arial" panose="020B0604020202020204" pitchFamily="34" charset="0"/>
                <a:cs typeface="Arial" panose="020B0604020202020204" pitchFamily="34" charset="0"/>
              </a:rPr>
              <a:t>Excluyendo los siguientes:  </a:t>
            </a:r>
            <a:r>
              <a:rPr lang="es-ES_tradnl" sz="2000" dirty="0">
                <a:latin typeface="Arial" panose="020B0604020202020204" pitchFamily="34" charset="0"/>
                <a:cs typeface="Arial" panose="020B0604020202020204" pitchFamily="34" charset="0"/>
              </a:rPr>
              <a:t>Maquinaria de Construcción y Agrícola, Equipo Pesado y Animales tales como; perro y otros.</a:t>
            </a:r>
          </a:p>
          <a:p>
            <a:pPr marL="1165860" lvl="4" indent="-342900">
              <a:spcBef>
                <a:spcPts val="600"/>
              </a:spcBef>
              <a:buFont typeface="Wingdings" panose="05000000000000000000" pitchFamily="2" charset="2"/>
              <a:buChar char="Ø"/>
            </a:pPr>
            <a:endParaRPr lang="es-ES_tradnl"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CDE33CDD-849F-4BEF-A3A8-AB0A7202C5F4}"/>
              </a:ext>
            </a:extLst>
          </p:cNvPr>
          <p:cNvSpPr>
            <a:spLocks noGrp="1"/>
          </p:cNvSpPr>
          <p:nvPr>
            <p:ph type="sldNum" sz="quarter" idx="12"/>
          </p:nvPr>
        </p:nvSpPr>
        <p:spPr>
          <a:xfrm>
            <a:off x="10865905" y="5975102"/>
            <a:ext cx="683339" cy="365125"/>
          </a:xfrm>
        </p:spPr>
        <p:txBody>
          <a:bodyPr/>
          <a:lstStyle/>
          <a:p>
            <a:fld id="{D57F1E4F-1CFF-5643-939E-217C01CDF565}"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11828561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Resultado de imagen para imagen de asignacion de vehículos">
            <a:extLst>
              <a:ext uri="{FF2B5EF4-FFF2-40B4-BE49-F238E27FC236}">
                <a16:creationId xmlns:a16="http://schemas.microsoft.com/office/drawing/2014/main" id="{F5674C7C-827F-4552-A16B-BE674F8C4632}"/>
              </a:ext>
            </a:extLst>
          </p:cNvPr>
          <p:cNvPicPr>
            <a:picLocks/>
          </p:cNvPicPr>
          <p:nvPr/>
        </p:nvPicPr>
        <p:blipFill rotWithShape="1">
          <a:blip r:embed="rId2">
            <a:extLst>
              <a:ext uri="{28A0092B-C50C-407E-A947-70E740481C1C}">
                <a14:useLocalDpi xmlns:a14="http://schemas.microsoft.com/office/drawing/2010/main" val="0"/>
              </a:ext>
            </a:extLst>
          </a:blip>
          <a:srcRect l="6570" r="13795" b="3"/>
          <a:stretch/>
        </p:blipFill>
        <p:spPr bwMode="auto">
          <a:xfrm>
            <a:off x="322049" y="-1"/>
            <a:ext cx="3261124" cy="3429000"/>
          </a:xfrm>
          <a:custGeom>
            <a:avLst/>
            <a:gdLst>
              <a:gd name="connsiteX0" fmla="*/ 509916 w 4551305"/>
              <a:gd name="connsiteY0" fmla="*/ 0 h 3429000"/>
              <a:gd name="connsiteX1" fmla="*/ 4551305 w 4551305"/>
              <a:gd name="connsiteY1" fmla="*/ 0 h 3429000"/>
              <a:gd name="connsiteX2" fmla="*/ 4551305 w 4551305"/>
              <a:gd name="connsiteY2" fmla="*/ 1 h 3429000"/>
              <a:gd name="connsiteX3" fmla="*/ 3693885 w 4551305"/>
              <a:gd name="connsiteY3" fmla="*/ 1 h 3429000"/>
              <a:gd name="connsiteX4" fmla="*/ 3181696 w 4551305"/>
              <a:gd name="connsiteY4" fmla="*/ 3429000 h 3429000"/>
              <a:gd name="connsiteX5" fmla="*/ 0 w 4551305"/>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305" h="3429000">
                <a:moveTo>
                  <a:pt x="509916" y="0"/>
                </a:moveTo>
                <a:lnTo>
                  <a:pt x="4551305" y="0"/>
                </a:lnTo>
                <a:lnTo>
                  <a:pt x="4551305" y="1"/>
                </a:lnTo>
                <a:lnTo>
                  <a:pt x="3693885" y="1"/>
                </a:lnTo>
                <a:lnTo>
                  <a:pt x="3181696" y="3429000"/>
                </a:lnTo>
                <a:lnTo>
                  <a:pt x="0" y="3429000"/>
                </a:lnTo>
                <a:close/>
              </a:path>
            </a:pathLst>
          </a:custGeom>
          <a:noFill/>
        </p:spPr>
      </p:pic>
      <p:sp>
        <p:nvSpPr>
          <p:cNvPr id="4" name="Title 1">
            <a:extLst>
              <a:ext uri="{FF2B5EF4-FFF2-40B4-BE49-F238E27FC236}">
                <a16:creationId xmlns:a16="http://schemas.microsoft.com/office/drawing/2014/main" id="{2BA53C3C-CBBD-4CEF-95F0-89C0E50316D9}"/>
              </a:ext>
            </a:extLst>
          </p:cNvPr>
          <p:cNvSpPr>
            <a:spLocks noGrp="1"/>
          </p:cNvSpPr>
          <p:nvPr>
            <p:ph type="title"/>
          </p:nvPr>
        </p:nvSpPr>
        <p:spPr>
          <a:xfrm>
            <a:off x="3023821" y="600395"/>
            <a:ext cx="6679871" cy="660400"/>
          </a:xfrm>
        </p:spPr>
        <p:txBody>
          <a:bodyPr>
            <a:normAutofit/>
          </a:bodyPr>
          <a:lstStyle/>
          <a:p>
            <a:r>
              <a:rPr lang="es-PR" sz="3000" b="1" cap="all" dirty="0">
                <a:effectLst>
                  <a:outerShdw blurRad="38100" dist="38100" dir="2700000" algn="tl">
                    <a:srgbClr val="000000">
                      <a:alpha val="43137"/>
                    </a:srgbClr>
                  </a:outerShdw>
                </a:effectLst>
                <a:latin typeface="Arial" pitchFamily="34" charset="0"/>
                <a:cs typeface="Arial" pitchFamily="34" charset="0"/>
              </a:rPr>
              <a:t>ASIGNACIÓN DE VEHÍCULOS</a:t>
            </a:r>
            <a:endParaRPr lang="en-US" sz="3000" b="1" dirty="0"/>
          </a:p>
        </p:txBody>
      </p:sp>
      <p:pic>
        <p:nvPicPr>
          <p:cNvPr id="28" name="Picture 27" descr="cid:image001.png@01D54C59.43FFDE20">
            <a:extLst>
              <a:ext uri="{FF2B5EF4-FFF2-40B4-BE49-F238E27FC236}">
                <a16:creationId xmlns:a16="http://schemas.microsoft.com/office/drawing/2014/main" id="{EEFC2573-B76C-4993-B45C-1FDDE39FDF26}"/>
              </a:ext>
            </a:extLst>
          </p:cNvPr>
          <p:cNvPicPr/>
          <p:nvPr/>
        </p:nvPicPr>
        <p:blipFill rotWithShape="1">
          <a:blip r:embed="rId3" r:link="rId4">
            <a:extLst>
              <a:ext uri="{28A0092B-C50C-407E-A947-70E740481C1C}">
                <a14:useLocalDpi xmlns:a14="http://schemas.microsoft.com/office/drawing/2010/main" val="0"/>
              </a:ext>
            </a:extLst>
          </a:blip>
          <a:srcRect l="481" r="6691" b="1"/>
          <a:stretch>
            <a:fillRect/>
          </a:stretch>
        </p:blipFill>
        <p:spPr bwMode="auto">
          <a:xfrm>
            <a:off x="421298" y="3597810"/>
            <a:ext cx="2602523" cy="2887394"/>
          </a:xfrm>
          <a:custGeom>
            <a:avLst/>
            <a:gdLst>
              <a:gd name="connsiteX0" fmla="*/ 332680 w 3514376"/>
              <a:gd name="connsiteY0" fmla="*/ 0 h 3429001"/>
              <a:gd name="connsiteX1" fmla="*/ 3514376 w 3514376"/>
              <a:gd name="connsiteY1" fmla="*/ 0 h 3429001"/>
              <a:gd name="connsiteX2" fmla="*/ 3002186 w 3514376"/>
              <a:gd name="connsiteY2" fmla="*/ 3429001 h 3429001"/>
              <a:gd name="connsiteX3" fmla="*/ 0 w 3514376"/>
              <a:gd name="connsiteY3" fmla="*/ 3429001 h 3429001"/>
              <a:gd name="connsiteX4" fmla="*/ 0 w 3514376"/>
              <a:gd name="connsiteY4" fmla="*/ 2237155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76" h="3429001">
                <a:moveTo>
                  <a:pt x="332680" y="0"/>
                </a:moveTo>
                <a:lnTo>
                  <a:pt x="3514376" y="0"/>
                </a:lnTo>
                <a:lnTo>
                  <a:pt x="3002186" y="3429001"/>
                </a:lnTo>
                <a:lnTo>
                  <a:pt x="0" y="3429001"/>
                </a:lnTo>
                <a:lnTo>
                  <a:pt x="0" y="2237155"/>
                </a:lnTo>
                <a:close/>
              </a:path>
            </a:pathLst>
          </a:custGeom>
          <a:noFill/>
          <a:ln>
            <a:solidFill>
              <a:schemeClr val="bg1"/>
            </a:solidFill>
          </a:ln>
        </p:spPr>
      </p:pic>
      <p:cxnSp>
        <p:nvCxnSpPr>
          <p:cNvPr id="51" name="Straight Connector 50">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46" name="Content Placeholder 2">
            <a:extLst>
              <a:ext uri="{FF2B5EF4-FFF2-40B4-BE49-F238E27FC236}">
                <a16:creationId xmlns:a16="http://schemas.microsoft.com/office/drawing/2014/main" id="{C8943D4B-12BC-43C2-B90F-42446EEECFC1}"/>
              </a:ext>
            </a:extLst>
          </p:cNvPr>
          <p:cNvSpPr>
            <a:spLocks noGrp="1"/>
          </p:cNvSpPr>
          <p:nvPr>
            <p:ph idx="1"/>
          </p:nvPr>
        </p:nvSpPr>
        <p:spPr>
          <a:xfrm>
            <a:off x="3023820" y="1590995"/>
            <a:ext cx="7006445" cy="4894209"/>
          </a:xfrm>
        </p:spPr>
        <p:txBody>
          <a:bodyPr>
            <a:normAutofit fontScale="92500" lnSpcReduction="10000"/>
          </a:bodyPr>
          <a:lstStyle/>
          <a:p>
            <a:pPr algn="just">
              <a:lnSpc>
                <a:spcPct val="120000"/>
              </a:lnSpc>
              <a:spcBef>
                <a:spcPts val="0"/>
              </a:spcBef>
              <a:buFont typeface="Wingdings" panose="05000000000000000000" pitchFamily="2" charset="2"/>
              <a:buChar char="Ø"/>
            </a:pPr>
            <a:r>
              <a:rPr lang="es-US" sz="2200" b="1" dirty="0">
                <a:latin typeface="Arial" panose="020B0604020202020204" pitchFamily="34" charset="0"/>
                <a:cs typeface="Arial" panose="020B0604020202020204" pitchFamily="34" charset="0"/>
              </a:rPr>
              <a:t>Ley Núm. 60 de 30 de mayo de 2014, </a:t>
            </a:r>
            <a:r>
              <a:rPr lang="es-US" sz="2200" dirty="0">
                <a:latin typeface="Arial" panose="020B0604020202020204" pitchFamily="34" charset="0"/>
                <a:cs typeface="Arial" panose="020B0604020202020204" pitchFamily="34" charset="0"/>
              </a:rPr>
              <a:t>según enmendada “Ley Uniforme de Vehículos Oficiales del Estado Libre Asociado de Puerto Rico”, y la </a:t>
            </a:r>
            <a:r>
              <a:rPr lang="es-US" sz="2200" b="1" dirty="0">
                <a:latin typeface="Arial" panose="020B0604020202020204" pitchFamily="34" charset="0"/>
                <a:cs typeface="Arial" panose="020B0604020202020204" pitchFamily="34" charset="0"/>
              </a:rPr>
              <a:t>Carta Circular ASG Núm. 2018-12</a:t>
            </a:r>
            <a:r>
              <a:rPr lang="es-US" sz="2200" dirty="0">
                <a:latin typeface="Arial" panose="020B0604020202020204" pitchFamily="34" charset="0"/>
                <a:cs typeface="Arial" panose="020B0604020202020204" pitchFamily="34" charset="0"/>
              </a:rPr>
              <a:t>, son con el fin de que </a:t>
            </a:r>
            <a:r>
              <a:rPr lang="es-US" sz="2200" b="1" i="1" dirty="0">
                <a:latin typeface="Arial" panose="020B0604020202020204" pitchFamily="34" charset="0"/>
                <a:cs typeface="Arial" panose="020B0604020202020204" pitchFamily="34" charset="0"/>
              </a:rPr>
              <a:t>ningún Jefe de Agencia o Funcionario Público esté autorizado a utilizar cualquier vehículo oficial una vez concluida la jornada laboral</a:t>
            </a:r>
            <a:r>
              <a:rPr lang="es-US" sz="2200" dirty="0">
                <a:latin typeface="Arial" panose="020B0604020202020204" pitchFamily="34" charset="0"/>
                <a:cs typeface="Arial" panose="020B0604020202020204" pitchFamily="34" charset="0"/>
              </a:rPr>
              <a:t>, </a:t>
            </a:r>
            <a:r>
              <a:rPr lang="es-US" sz="2200" i="1" u="sng" dirty="0">
                <a:latin typeface="Arial" panose="020B0604020202020204" pitchFamily="34" charset="0"/>
                <a:cs typeface="Arial" panose="020B0604020202020204" pitchFamily="34" charset="0"/>
              </a:rPr>
              <a:t>salvo excepciones expresadas en la ley</a:t>
            </a:r>
            <a:r>
              <a:rPr lang="es-US" sz="2200" dirty="0">
                <a:latin typeface="Arial" panose="020B0604020202020204" pitchFamily="34" charset="0"/>
                <a:cs typeface="Arial" panose="020B0604020202020204" pitchFamily="34" charset="0"/>
              </a:rPr>
              <a:t>.</a:t>
            </a:r>
          </a:p>
          <a:p>
            <a:pPr algn="just">
              <a:lnSpc>
                <a:spcPct val="120000"/>
              </a:lnSpc>
              <a:spcBef>
                <a:spcPts val="0"/>
              </a:spcBef>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a:p>
            <a:pPr lvl="1">
              <a:lnSpc>
                <a:spcPct val="120000"/>
              </a:lnSpc>
              <a:spcBef>
                <a:spcPts val="0"/>
              </a:spcBef>
              <a:buFont typeface="Wingdings" panose="05000000000000000000" pitchFamily="2" charset="2"/>
              <a:buChar char="§"/>
            </a:pPr>
            <a:r>
              <a:rPr lang="es-US" sz="2200" b="1" dirty="0">
                <a:latin typeface="Arial" panose="020B0604020202020204" pitchFamily="34" charset="0"/>
                <a:cs typeface="Arial" panose="020B0604020202020204" pitchFamily="34" charset="0"/>
              </a:rPr>
              <a:t>Excepciones:</a:t>
            </a:r>
            <a:endParaRPr lang="es-US" sz="2200" dirty="0">
              <a:latin typeface="Arial" panose="020B0604020202020204" pitchFamily="34" charset="0"/>
              <a:cs typeface="Arial" panose="020B0604020202020204" pitchFamily="34" charset="0"/>
            </a:endParaRPr>
          </a:p>
          <a:p>
            <a:pPr marL="0" indent="0">
              <a:lnSpc>
                <a:spcPct val="120000"/>
              </a:lnSpc>
              <a:spcBef>
                <a:spcPts val="0"/>
              </a:spcBef>
              <a:buNone/>
            </a:pPr>
            <a:endParaRPr lang="es-US" sz="2200" dirty="0">
              <a:latin typeface="Arial" panose="020B0604020202020204" pitchFamily="34" charset="0"/>
              <a:cs typeface="Arial" panose="020B0604020202020204" pitchFamily="34" charset="0"/>
            </a:endParaRPr>
          </a:p>
          <a:p>
            <a:pPr marL="1314450" lvl="2" indent="-457200">
              <a:lnSpc>
                <a:spcPct val="120000"/>
              </a:lnSpc>
              <a:spcBef>
                <a:spcPts val="0"/>
              </a:spcBef>
              <a:buFont typeface="+mj-lt"/>
              <a:buAutoNum type="arabicPeriod"/>
            </a:pPr>
            <a:r>
              <a:rPr lang="es-US" sz="2200" dirty="0">
                <a:latin typeface="Arial" panose="020B0604020202020204" pitchFamily="34" charset="0"/>
                <a:cs typeface="Arial" panose="020B0604020202020204" pitchFamily="34" charset="0"/>
              </a:rPr>
              <a:t>Gobernador de Puerto Rico</a:t>
            </a:r>
          </a:p>
          <a:p>
            <a:pPr marL="1314450" lvl="2" indent="-457200">
              <a:lnSpc>
                <a:spcPct val="120000"/>
              </a:lnSpc>
              <a:spcBef>
                <a:spcPts val="0"/>
              </a:spcBef>
              <a:buFont typeface="+mj-lt"/>
              <a:buAutoNum type="arabicPeriod"/>
            </a:pPr>
            <a:r>
              <a:rPr lang="es-US" sz="2200" dirty="0">
                <a:latin typeface="Arial" panose="020B0604020202020204" pitchFamily="34" charset="0"/>
                <a:cs typeface="Arial" panose="020B0604020202020204" pitchFamily="34" charset="0"/>
              </a:rPr>
              <a:t>Secretario de Estado</a:t>
            </a:r>
          </a:p>
          <a:p>
            <a:pPr marL="1314450" lvl="2" indent="-457200">
              <a:lnSpc>
                <a:spcPct val="120000"/>
              </a:lnSpc>
              <a:spcBef>
                <a:spcPts val="0"/>
              </a:spcBef>
              <a:buFont typeface="+mj-lt"/>
              <a:buAutoNum type="arabicPeriod"/>
            </a:pPr>
            <a:r>
              <a:rPr lang="es-US" sz="2200" dirty="0">
                <a:latin typeface="Arial" panose="020B0604020202020204" pitchFamily="34" charset="0"/>
                <a:cs typeface="Arial" panose="020B0604020202020204" pitchFamily="34" charset="0"/>
              </a:rPr>
              <a:t>Secretario de Justicia</a:t>
            </a:r>
          </a:p>
          <a:p>
            <a:pPr marL="0" indent="0" algn="just">
              <a:spcBef>
                <a:spcPts val="0"/>
              </a:spcBef>
              <a:buNone/>
            </a:pPr>
            <a:endParaRPr lang="es-US" sz="2200" dirty="0">
              <a:latin typeface="Arial" panose="020B0604020202020204" pitchFamily="34" charset="0"/>
              <a:cs typeface="Arial" panose="020B0604020202020204" pitchFamily="34" charset="0"/>
            </a:endParaRPr>
          </a:p>
          <a:p>
            <a:endParaRPr lang="es-US" dirty="0"/>
          </a:p>
        </p:txBody>
      </p:sp>
      <p:sp>
        <p:nvSpPr>
          <p:cNvPr id="2" name="Slide Number Placeholder 1">
            <a:extLst>
              <a:ext uri="{FF2B5EF4-FFF2-40B4-BE49-F238E27FC236}">
                <a16:creationId xmlns:a16="http://schemas.microsoft.com/office/drawing/2014/main" id="{91491998-3B48-4EA5-8B9D-CBE7794EA9C0}"/>
              </a:ext>
            </a:extLst>
          </p:cNvPr>
          <p:cNvSpPr>
            <a:spLocks noGrp="1"/>
          </p:cNvSpPr>
          <p:nvPr>
            <p:ph type="sldNum" sz="quarter" idx="12"/>
          </p:nvPr>
        </p:nvSpPr>
        <p:spPr>
          <a:xfrm>
            <a:off x="10777271" y="6120079"/>
            <a:ext cx="683339" cy="365125"/>
          </a:xfrm>
        </p:spPr>
        <p:txBody>
          <a:bodyPr/>
          <a:lstStyle/>
          <a:p>
            <a:fld id="{D57F1E4F-1CFF-5643-939E-217C01CDF565}"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520948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A53C3C-CBBD-4CEF-95F0-89C0E50316D9}"/>
              </a:ext>
            </a:extLst>
          </p:cNvPr>
          <p:cNvSpPr>
            <a:spLocks noGrp="1"/>
          </p:cNvSpPr>
          <p:nvPr>
            <p:ph type="title"/>
          </p:nvPr>
        </p:nvSpPr>
        <p:spPr>
          <a:xfrm>
            <a:off x="1934894" y="595532"/>
            <a:ext cx="7254702" cy="742950"/>
          </a:xfrm>
        </p:spPr>
        <p:txBody>
          <a:bodyPr>
            <a:normAutofit/>
          </a:bodyPr>
          <a:lstStyle/>
          <a:p>
            <a:r>
              <a:rPr lang="es-PR" sz="3000" b="1" cap="all" dirty="0">
                <a:effectLst>
                  <a:outerShdw blurRad="38100" dist="38100" dir="2700000" algn="tl">
                    <a:srgbClr val="000000">
                      <a:alpha val="43137"/>
                    </a:srgbClr>
                  </a:outerShdw>
                </a:effectLst>
                <a:latin typeface="Arial" pitchFamily="34" charset="0"/>
                <a:cs typeface="Arial" pitchFamily="34" charset="0"/>
              </a:rPr>
              <a:t>ASIGNACIÓN DE VEHÍCULOS</a:t>
            </a:r>
            <a:endParaRPr lang="en-US" sz="3000" b="1" dirty="0"/>
          </a:p>
        </p:txBody>
      </p:sp>
      <p:pic>
        <p:nvPicPr>
          <p:cNvPr id="8" name="Picture 7" descr="cid:image001.png@01D54C59.43FFDE20">
            <a:extLst>
              <a:ext uri="{FF2B5EF4-FFF2-40B4-BE49-F238E27FC236}">
                <a16:creationId xmlns:a16="http://schemas.microsoft.com/office/drawing/2014/main" id="{DF4300B3-A548-45C8-9F0C-3CC0799D11D6}"/>
              </a:ext>
            </a:extLst>
          </p:cNvPr>
          <p:cNvPicPr/>
          <p:nvPr/>
        </p:nvPicPr>
        <p:blipFill rotWithShape="1">
          <a:blip r:embed="rId2" r:link="rId3">
            <a:extLst>
              <a:ext uri="{28A0092B-C50C-407E-A947-70E740481C1C}">
                <a14:useLocalDpi xmlns:a14="http://schemas.microsoft.com/office/drawing/2010/main" val="0"/>
              </a:ext>
            </a:extLst>
          </a:blip>
          <a:srcRect l="33420" r="30523" b="1"/>
          <a:stretch>
            <a:fillRect/>
          </a:stretch>
        </p:blipFill>
        <p:spPr bwMode="auto">
          <a:xfrm>
            <a:off x="20" y="10"/>
            <a:ext cx="2247880"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58" name="Isosceles Triangle 57">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46" name="Content Placeholder 2">
            <a:extLst>
              <a:ext uri="{FF2B5EF4-FFF2-40B4-BE49-F238E27FC236}">
                <a16:creationId xmlns:a16="http://schemas.microsoft.com/office/drawing/2014/main" id="{C8943D4B-12BC-43C2-B90F-42446EEECFC1}"/>
              </a:ext>
            </a:extLst>
          </p:cNvPr>
          <p:cNvSpPr>
            <a:spLocks noGrp="1"/>
          </p:cNvSpPr>
          <p:nvPr>
            <p:ph idx="1"/>
          </p:nvPr>
        </p:nvSpPr>
        <p:spPr>
          <a:xfrm>
            <a:off x="2247900" y="1184856"/>
            <a:ext cx="9944100" cy="7166701"/>
          </a:xfrm>
        </p:spPr>
        <p:txBody>
          <a:bodyPr>
            <a:noAutofit/>
          </a:bodyPr>
          <a:lstStyle/>
          <a:p>
            <a:pPr>
              <a:spcBef>
                <a:spcPts val="0"/>
              </a:spcBef>
              <a:buFont typeface="Wingdings" panose="05000000000000000000" pitchFamily="2" charset="2"/>
              <a:buChar char="§"/>
            </a:pPr>
            <a:r>
              <a:rPr lang="es-US" b="1" dirty="0">
                <a:latin typeface="Arial" panose="020B0604020202020204" pitchFamily="34" charset="0"/>
                <a:cs typeface="Arial" panose="020B0604020202020204" pitchFamily="34" charset="0"/>
              </a:rPr>
              <a:t>Continuación, excepciones:</a:t>
            </a:r>
            <a:endParaRPr lang="es-US" dirty="0">
              <a:latin typeface="Arial" panose="020B0604020202020204" pitchFamily="34" charset="0"/>
              <a:cs typeface="Arial" panose="020B0604020202020204" pitchFamily="34" charset="0"/>
            </a:endParaRPr>
          </a:p>
          <a:p>
            <a:pPr marL="0" indent="0">
              <a:spcBef>
                <a:spcPts val="0"/>
              </a:spcBef>
              <a:buNone/>
            </a:pPr>
            <a:endParaRPr lang="es-US" dirty="0">
              <a:latin typeface="Arial" panose="020B0604020202020204" pitchFamily="34" charset="0"/>
              <a:cs typeface="Arial" panose="020B0604020202020204" pitchFamily="34" charset="0"/>
            </a:endParaRP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Secretario del Depto. de Corrección y Rehabilitación</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Secretario del Depto. de Seguridad Públicas</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Comisionado del Negociado de la Policía de Puerto Rico</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Comisionado del Negociado del Cuerpo de Bomberos de Puerto Rico</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Comisionado del Negociado de Manejo de Emergencias y Administración de Desastres</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Comisionado del Negociado del Sistema de Emergencia 9-1-1</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Comisionado del Cuerpo de Vigilantes del Departamento de Recursos Naturales y Ambientales</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Comisionado del Negociado de Investigaciones Especiales</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Fiscal General de Puerto Rico</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Agentes encubiertos del Negociado de Investigaciones Especiales</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Agentes encubiertos del Negociado de la Policía de Puerto Rico</a:t>
            </a:r>
          </a:p>
          <a:p>
            <a:pPr marL="914400" lvl="1" indent="-457200">
              <a:spcBef>
                <a:spcPts val="0"/>
              </a:spcBef>
              <a:buFont typeface="+mj-lt"/>
              <a:buAutoNum type="arabicPeriod" startAt="4"/>
            </a:pPr>
            <a:r>
              <a:rPr lang="es-US" sz="1800" dirty="0">
                <a:latin typeface="Arial" panose="020B0604020202020204" pitchFamily="34" charset="0"/>
                <a:cs typeface="Arial" panose="020B0604020202020204" pitchFamily="34" charset="0"/>
              </a:rPr>
              <a:t>Comisionado del Negociado del Cuerpo de Emergencias Médicas</a:t>
            </a:r>
          </a:p>
          <a:p>
            <a:pPr marL="457200" lvl="1" indent="0">
              <a:spcBef>
                <a:spcPts val="0"/>
              </a:spcBef>
              <a:buNone/>
            </a:pPr>
            <a:endParaRPr lang="es-US" sz="1800" dirty="0">
              <a:latin typeface="Arial" panose="020B0604020202020204" pitchFamily="34" charset="0"/>
              <a:cs typeface="Arial" panose="020B0604020202020204" pitchFamily="34" charset="0"/>
            </a:endParaRPr>
          </a:p>
          <a:p>
            <a:pPr marL="457200" lvl="1" indent="0">
              <a:spcBef>
                <a:spcPts val="0"/>
              </a:spcBef>
              <a:buNone/>
            </a:pPr>
            <a:r>
              <a:rPr lang="es-US" b="1" dirty="0">
                <a:latin typeface="Arial" panose="020B0604020202020204" pitchFamily="34" charset="0"/>
                <a:cs typeface="Arial" panose="020B0604020202020204" pitchFamily="34" charset="0"/>
              </a:rPr>
              <a:t>PENALIDADES:</a:t>
            </a:r>
            <a:endParaRPr lang="es-US" sz="1400" dirty="0">
              <a:latin typeface="Arial" panose="020B0604020202020204" pitchFamily="34" charset="0"/>
              <a:cs typeface="Arial" panose="020B0604020202020204" pitchFamily="34" charset="0"/>
            </a:endParaRPr>
          </a:p>
          <a:p>
            <a:pPr marL="457200" lvl="1" indent="0">
              <a:spcBef>
                <a:spcPts val="0"/>
              </a:spcBef>
              <a:buNone/>
            </a:pPr>
            <a:endParaRPr lang="es-US" sz="1400" dirty="0">
              <a:latin typeface="Arial" panose="020B0604020202020204" pitchFamily="34" charset="0"/>
              <a:cs typeface="Arial" panose="020B0604020202020204" pitchFamily="34" charset="0"/>
            </a:endParaRPr>
          </a:p>
          <a:p>
            <a:pPr marL="457200" lvl="1" indent="0">
              <a:spcBef>
                <a:spcPts val="0"/>
              </a:spcBef>
              <a:buNone/>
            </a:pPr>
            <a:r>
              <a:rPr lang="es-US" dirty="0">
                <a:latin typeface="Arial" panose="020B0604020202020204" pitchFamily="34" charset="0"/>
                <a:cs typeface="Arial" panose="020B0604020202020204" pitchFamily="34" charset="0"/>
              </a:rPr>
              <a:t>- Cualquier Jefe de agencia o funcionario público viole las disposiciones de la  Ley 60 tendrá que     satisfacer una multa administrativa, de su propio pecunio, de no menor de mil dólares (1,000) ni excederá los cinco mil dólares (5,000) por cada infracción</a:t>
            </a:r>
            <a:r>
              <a:rPr lang="es-US" sz="1400" dirty="0">
                <a:latin typeface="Arial" panose="020B0604020202020204" pitchFamily="34" charset="0"/>
                <a:cs typeface="Arial" panose="020B0604020202020204" pitchFamily="34" charset="0"/>
              </a:rPr>
              <a:t>.</a:t>
            </a:r>
            <a:endParaRPr lang="es-US" dirty="0">
              <a:latin typeface="Arial" panose="020B0604020202020204" pitchFamily="34" charset="0"/>
              <a:cs typeface="Arial" panose="020B0604020202020204" pitchFamily="34" charset="0"/>
            </a:endParaRPr>
          </a:p>
          <a:p>
            <a:pPr marL="457200" lvl="1" indent="0">
              <a:spcBef>
                <a:spcPts val="0"/>
              </a:spcBef>
              <a:buNone/>
            </a:pPr>
            <a:endParaRPr lang="es-US" b="1" dirty="0">
              <a:latin typeface="Arial" panose="020B0604020202020204" pitchFamily="34" charset="0"/>
              <a:cs typeface="Arial" panose="020B0604020202020204" pitchFamily="34" charset="0"/>
            </a:endParaRPr>
          </a:p>
          <a:p>
            <a:pPr marL="457200" lvl="1" indent="0">
              <a:spcBef>
                <a:spcPts val="0"/>
              </a:spcBef>
              <a:buNone/>
            </a:pPr>
            <a:endParaRPr lang="es-US" b="1" dirty="0">
              <a:latin typeface="Arial" panose="020B0604020202020204" pitchFamily="34" charset="0"/>
              <a:cs typeface="Arial" panose="020B0604020202020204" pitchFamily="34" charset="0"/>
            </a:endParaRPr>
          </a:p>
          <a:p>
            <a:pPr marL="457200" lvl="1" indent="0">
              <a:spcBef>
                <a:spcPts val="0"/>
              </a:spcBef>
              <a:buNone/>
            </a:pPr>
            <a:endParaRPr lang="es-US" sz="1800" dirty="0">
              <a:latin typeface="Arial" panose="020B0604020202020204" pitchFamily="34" charset="0"/>
              <a:cs typeface="Arial" panose="020B0604020202020204" pitchFamily="34" charset="0"/>
            </a:endParaRPr>
          </a:p>
          <a:p>
            <a:pPr marL="457200" lvl="1" indent="0">
              <a:spcBef>
                <a:spcPts val="0"/>
              </a:spcBef>
              <a:buNone/>
            </a:pPr>
            <a:endParaRPr lang="es-US" sz="1800" dirty="0"/>
          </a:p>
        </p:txBody>
      </p:sp>
      <p:sp>
        <p:nvSpPr>
          <p:cNvPr id="2" name="Slide Number Placeholder 1">
            <a:extLst>
              <a:ext uri="{FF2B5EF4-FFF2-40B4-BE49-F238E27FC236}">
                <a16:creationId xmlns:a16="http://schemas.microsoft.com/office/drawing/2014/main" id="{A5E78586-1DB7-42CB-BC5C-F5125E1E95B6}"/>
              </a:ext>
            </a:extLst>
          </p:cNvPr>
          <p:cNvSpPr>
            <a:spLocks noGrp="1"/>
          </p:cNvSpPr>
          <p:nvPr>
            <p:ph type="sldNum" sz="quarter" idx="12"/>
          </p:nvPr>
        </p:nvSpPr>
        <p:spPr>
          <a:xfrm>
            <a:off x="10777271" y="6067866"/>
            <a:ext cx="683339" cy="365125"/>
          </a:xfrm>
        </p:spPr>
        <p:txBody>
          <a:bodyPr/>
          <a:lstStyle/>
          <a:p>
            <a:fld id="{D57F1E4F-1CFF-5643-939E-217C01CDF565}"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58782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4AD3A6-300C-4D33-BC3C-1A42B05FD8F3}"/>
              </a:ext>
            </a:extLst>
          </p:cNvPr>
          <p:cNvSpPr>
            <a:spLocks noGrp="1"/>
          </p:cNvSpPr>
          <p:nvPr>
            <p:ph type="title"/>
          </p:nvPr>
        </p:nvSpPr>
        <p:spPr>
          <a:xfrm>
            <a:off x="2032192" y="587648"/>
            <a:ext cx="7345083" cy="945267"/>
          </a:xfrm>
        </p:spPr>
        <p:txBody>
          <a:bodyPr vert="horz" lIns="91440" tIns="45720" rIns="91440" bIns="45720" rtlCol="0" anchor="t">
            <a:noAutofit/>
          </a:bodyPr>
          <a:lstStyle/>
          <a:p>
            <a:pP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ROTULACIÓN Y TIPOS DE TABLILLAS PARA VEHÍCULOS OFICIALES</a:t>
            </a:r>
          </a:p>
        </p:txBody>
      </p:sp>
      <p:pic>
        <p:nvPicPr>
          <p:cNvPr id="28" name="Picture 27" descr="cid:image001.png@01D54C59.43FFDE20">
            <a:extLst>
              <a:ext uri="{FF2B5EF4-FFF2-40B4-BE49-F238E27FC236}">
                <a16:creationId xmlns:a16="http://schemas.microsoft.com/office/drawing/2014/main" id="{6D75CF3E-190A-4576-92BC-C7AEA66088EB}"/>
              </a:ext>
            </a:extLst>
          </p:cNvPr>
          <p:cNvPicPr/>
          <p:nvPr/>
        </p:nvPicPr>
        <p:blipFill rotWithShape="1">
          <a:blip r:embed="rId2" r:link="rId3">
            <a:alphaModFix/>
            <a:extLst>
              <a:ext uri="{28A0092B-C50C-407E-A947-70E740481C1C}">
                <a14:useLocalDpi xmlns:a14="http://schemas.microsoft.com/office/drawing/2010/main" val="0"/>
              </a:ext>
            </a:extLst>
          </a:blip>
          <a:srcRect l="6636" r="12847" b="1"/>
          <a:stretch>
            <a:fillRect/>
          </a:stretch>
        </p:blipFill>
        <p:spPr bwMode="auto">
          <a:xfrm>
            <a:off x="1" y="10"/>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noFill/>
          <a:ln>
            <a:solidFill>
              <a:schemeClr val="bg1"/>
            </a:solidFill>
          </a:ln>
        </p:spPr>
      </p:pic>
      <p:pic>
        <p:nvPicPr>
          <p:cNvPr id="13" name="Picture 12">
            <a:extLst>
              <a:ext uri="{FF2B5EF4-FFF2-40B4-BE49-F238E27FC236}">
                <a16:creationId xmlns:a16="http://schemas.microsoft.com/office/drawing/2014/main" id="{FE41AA85-88BB-41F3-AA3C-1B0C01C5ACF5}"/>
              </a:ext>
            </a:extLst>
          </p:cNvPr>
          <p:cNvPicPr>
            <a:picLocks noChangeAspect="1"/>
          </p:cNvPicPr>
          <p:nvPr/>
        </p:nvPicPr>
        <p:blipFill rotWithShape="1">
          <a:blip r:embed="rId4">
            <a:alphaModFix/>
          </a:blip>
          <a:srcRect l="19500" r="24035" b="-2"/>
          <a:stretch/>
        </p:blipFill>
        <p:spPr>
          <a:xfrm>
            <a:off x="1" y="2286001"/>
            <a:ext cx="2388151" cy="2288103"/>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p:spPr>
      </p:pic>
      <p:cxnSp>
        <p:nvCxnSpPr>
          <p:cNvPr id="137" name="Straight Connector 136">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Resultado de imagen para imagenes de rotulacion de vehiculos de gobierno de puerto rico">
            <a:extLst>
              <a:ext uri="{FF2B5EF4-FFF2-40B4-BE49-F238E27FC236}">
                <a16:creationId xmlns:a16="http://schemas.microsoft.com/office/drawing/2014/main" id="{50DFF249-F8E9-4CFB-8350-D1553B8BFD44}"/>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9579" r="22118" b="-4"/>
          <a:stretch/>
        </p:blipFill>
        <p:spPr bwMode="auto">
          <a:xfrm>
            <a:off x="95582" y="4574104"/>
            <a:ext cx="2648210"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3" name="Rectangle 5">
            <a:extLst>
              <a:ext uri="{FF2B5EF4-FFF2-40B4-BE49-F238E27FC236}">
                <a16:creationId xmlns:a16="http://schemas.microsoft.com/office/drawing/2014/main" id="{285E26B7-B172-49C2-B9A0-E55F90E574D8}"/>
              </a:ext>
            </a:extLst>
          </p:cNvPr>
          <p:cNvSpPr txBox="1">
            <a:spLocks noChangeArrowheads="1"/>
          </p:cNvSpPr>
          <p:nvPr/>
        </p:nvSpPr>
        <p:spPr>
          <a:xfrm>
            <a:off x="2291898" y="2072813"/>
            <a:ext cx="7345083" cy="459301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pPr>
            <a:r>
              <a:rPr lang="es-US" sz="2400" dirty="0">
                <a:latin typeface="Arial" panose="020B0604020202020204" pitchFamily="34" charset="0"/>
                <a:cs typeface="Arial" panose="020B0604020202020204" pitchFamily="34" charset="0"/>
              </a:rPr>
              <a:t>Todo vehículo oficial deberá estar debidamente rotulado y tener la tablilla correspondiente, salvo las excepciones autorizadas:</a:t>
            </a:r>
          </a:p>
          <a:p>
            <a:pPr marL="0" indent="0" algn="just">
              <a:spcBef>
                <a:spcPts val="0"/>
              </a:spcBef>
            </a:pPr>
            <a:endParaRPr lang="es-US" sz="2400" dirty="0">
              <a:latin typeface="Arial" panose="020B0604020202020204" pitchFamily="34" charset="0"/>
              <a:cs typeface="Arial" panose="020B0604020202020204" pitchFamily="34" charset="0"/>
            </a:endParaRPr>
          </a:p>
          <a:p>
            <a:pPr lvl="1" indent="-342900" algn="just">
              <a:spcBef>
                <a:spcPts val="0"/>
              </a:spcBef>
              <a:buFont typeface="Wingdings" panose="05000000000000000000" pitchFamily="2" charset="2"/>
              <a:buChar char="Ø"/>
            </a:pPr>
            <a:r>
              <a:rPr lang="es-US" sz="2400" b="1" dirty="0">
                <a:latin typeface="Arial" panose="020B0604020202020204" pitchFamily="34" charset="0"/>
                <a:cs typeface="Arial" panose="020B0604020202020204" pitchFamily="34" charset="0"/>
              </a:rPr>
              <a:t>Rotulación:</a:t>
            </a:r>
          </a:p>
          <a:p>
            <a:pPr marL="400050" lvl="1" indent="0" algn="just">
              <a:spcBef>
                <a:spcPts val="0"/>
              </a:spcBef>
              <a:buNone/>
            </a:pPr>
            <a:endParaRPr lang="es-US" sz="2400" b="1" dirty="0">
              <a:latin typeface="Arial" panose="020B0604020202020204" pitchFamily="34" charset="0"/>
              <a:cs typeface="Arial" panose="020B0604020202020204" pitchFamily="34" charset="0"/>
            </a:endParaRPr>
          </a:p>
          <a:p>
            <a:pPr lvl="2"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Nombre de la Agencia</a:t>
            </a:r>
          </a:p>
          <a:p>
            <a:pPr lvl="2"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Nombre del Programa</a:t>
            </a:r>
          </a:p>
          <a:p>
            <a:pPr lvl="2"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Sello o emblema de la Agencia</a:t>
            </a:r>
          </a:p>
          <a:p>
            <a:pPr lvl="2"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La frase:  “</a:t>
            </a:r>
            <a:r>
              <a:rPr lang="es-US" sz="2400" b="1" dirty="0">
                <a:latin typeface="Arial" panose="020B0604020202020204" pitchFamily="34" charset="0"/>
                <a:cs typeface="Arial" panose="020B0604020202020204" pitchFamily="34" charset="0"/>
              </a:rPr>
              <a:t>Para Uso Oficial</a:t>
            </a:r>
            <a:r>
              <a:rPr lang="es-US" sz="2400" dirty="0">
                <a:latin typeface="Arial" panose="020B0604020202020204" pitchFamily="34" charset="0"/>
                <a:cs typeface="Arial" panose="020B0604020202020204" pitchFamily="34" charset="0"/>
              </a:rPr>
              <a:t> ”</a:t>
            </a:r>
          </a:p>
          <a:p>
            <a:pPr lvl="2"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Número de Propiedad de la unidad</a:t>
            </a:r>
          </a:p>
          <a:p>
            <a:pPr lvl="2"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En los vehículos de emergencia, la palabra </a:t>
            </a:r>
            <a:r>
              <a:rPr lang="es-US" sz="2400" b="1" dirty="0">
                <a:latin typeface="Arial" panose="020B0604020202020204" pitchFamily="34" charset="0"/>
                <a:cs typeface="Arial" panose="020B0604020202020204" pitchFamily="34" charset="0"/>
              </a:rPr>
              <a:t>“Emergencia”.</a:t>
            </a:r>
          </a:p>
          <a:p>
            <a:pPr lvl="2"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Pegatina de </a:t>
            </a:r>
            <a:r>
              <a:rPr lang="es-US" sz="2400" b="1" dirty="0">
                <a:latin typeface="Arial" panose="020B0604020202020204" pitchFamily="34" charset="0"/>
                <a:cs typeface="Arial" panose="020B0604020202020204" pitchFamily="34" charset="0"/>
              </a:rPr>
              <a:t>“Mal Manejo de Vehículo”</a:t>
            </a:r>
          </a:p>
          <a:p>
            <a:pPr algn="just"/>
            <a:endParaRPr lang="en-US" dirty="0"/>
          </a:p>
        </p:txBody>
      </p:sp>
      <p:sp>
        <p:nvSpPr>
          <p:cNvPr id="2" name="Slide Number Placeholder 1">
            <a:extLst>
              <a:ext uri="{FF2B5EF4-FFF2-40B4-BE49-F238E27FC236}">
                <a16:creationId xmlns:a16="http://schemas.microsoft.com/office/drawing/2014/main" id="{50DDC7FB-FA74-4215-9A7E-BAC1572917E5}"/>
              </a:ext>
            </a:extLst>
          </p:cNvPr>
          <p:cNvSpPr>
            <a:spLocks noGrp="1"/>
          </p:cNvSpPr>
          <p:nvPr>
            <p:ph type="sldNum" sz="quarter" idx="12"/>
          </p:nvPr>
        </p:nvSpPr>
        <p:spPr>
          <a:xfrm>
            <a:off x="10883290" y="5961849"/>
            <a:ext cx="683339" cy="365125"/>
          </a:xfrm>
        </p:spPr>
        <p:txBody>
          <a:bodyPr/>
          <a:lstStyle/>
          <a:p>
            <a:fld id="{D57F1E4F-1CFF-5643-939E-217C01CDF565}"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18326031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60F5D8A0-4119-4389-AA1E-78A0B1093D2F}"/>
              </a:ext>
            </a:extLst>
          </p:cNvPr>
          <p:cNvSpPr>
            <a:spLocks noGrp="1"/>
          </p:cNvSpPr>
          <p:nvPr>
            <p:ph type="title"/>
          </p:nvPr>
        </p:nvSpPr>
        <p:spPr>
          <a:xfrm>
            <a:off x="2093844" y="609600"/>
            <a:ext cx="7180158" cy="996380"/>
          </a:xfrm>
        </p:spPr>
        <p:txBody>
          <a:bodyPr vert="horz" lIns="91440" tIns="45720" rIns="91440" bIns="45720" rtlCol="0" anchor="t">
            <a:noAutofit/>
          </a:bodyPr>
          <a:lstStyle/>
          <a:p>
            <a:pP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ROTULACIÓN Y TIPOS DE TABLILLAS PARA VEHÍCULOS OFICIALES</a:t>
            </a:r>
          </a:p>
        </p:txBody>
      </p:sp>
      <p:pic>
        <p:nvPicPr>
          <p:cNvPr id="6" name="Picture 5" descr="cid:image001.png@01D54C59.43FFDE20">
            <a:extLst>
              <a:ext uri="{FF2B5EF4-FFF2-40B4-BE49-F238E27FC236}">
                <a16:creationId xmlns:a16="http://schemas.microsoft.com/office/drawing/2014/main" id="{91D70232-E43A-4495-A5E1-A2BE4F22EB17}"/>
              </a:ext>
            </a:extLst>
          </p:cNvPr>
          <p:cNvPicPr/>
          <p:nvPr/>
        </p:nvPicPr>
        <p:blipFill rotWithShape="1">
          <a:blip r:embed="rId2" r:link="rId3">
            <a:extLst>
              <a:ext uri="{28A0092B-C50C-407E-A947-70E740481C1C}">
                <a14:useLocalDpi xmlns:a14="http://schemas.microsoft.com/office/drawing/2010/main" val="0"/>
              </a:ext>
            </a:extLst>
          </a:blip>
          <a:srcRect l="22004" r="28212" b="-1"/>
          <a:stretch>
            <a:fillRect/>
          </a:stretch>
        </p:blipFill>
        <p:spPr bwMode="auto">
          <a:xfrm>
            <a:off x="20" y="10"/>
            <a:ext cx="2328794" cy="4236843"/>
          </a:xfrm>
          <a:custGeom>
            <a:avLst/>
            <a:gdLst>
              <a:gd name="connsiteX0" fmla="*/ 0 w 2328814"/>
              <a:gd name="connsiteY0" fmla="*/ 0 h 4236853"/>
              <a:gd name="connsiteX1" fmla="*/ 1674254 w 2328814"/>
              <a:gd name="connsiteY1" fmla="*/ 0 h 4236853"/>
              <a:gd name="connsiteX2" fmla="*/ 2328814 w 2328814"/>
              <a:gd name="connsiteY2" fmla="*/ 4236853 h 4236853"/>
              <a:gd name="connsiteX3" fmla="*/ 16388 w 2328814"/>
              <a:gd name="connsiteY3" fmla="*/ 4236853 h 4236853"/>
              <a:gd name="connsiteX4" fmla="*/ 0 w 2328814"/>
              <a:gd name="connsiteY4" fmla="*/ 4139983 h 423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14" h="4236853">
                <a:moveTo>
                  <a:pt x="0" y="0"/>
                </a:moveTo>
                <a:lnTo>
                  <a:pt x="1674254" y="0"/>
                </a:lnTo>
                <a:lnTo>
                  <a:pt x="2328814" y="4236853"/>
                </a:lnTo>
                <a:lnTo>
                  <a:pt x="16388" y="4236853"/>
                </a:lnTo>
                <a:lnTo>
                  <a:pt x="0" y="4139983"/>
                </a:lnTo>
                <a:close/>
              </a:path>
            </a:pathLst>
          </a:custGeom>
          <a:noFill/>
        </p:spPr>
      </p:pic>
      <p:pic>
        <p:nvPicPr>
          <p:cNvPr id="9" name="Picture 8">
            <a:extLst>
              <a:ext uri="{FF2B5EF4-FFF2-40B4-BE49-F238E27FC236}">
                <a16:creationId xmlns:a16="http://schemas.microsoft.com/office/drawing/2014/main" id="{55A89244-8838-4B59-AFB6-4D8A0641CAD5}"/>
              </a:ext>
            </a:extLst>
          </p:cNvPr>
          <p:cNvPicPr>
            <a:picLocks noChangeAspect="1"/>
          </p:cNvPicPr>
          <p:nvPr/>
        </p:nvPicPr>
        <p:blipFill rotWithShape="1">
          <a:blip r:embed="rId4"/>
          <a:srcRect l="16597" r="32239" b="-1"/>
          <a:stretch/>
        </p:blipFill>
        <p:spPr>
          <a:xfrm>
            <a:off x="16388" y="4236854"/>
            <a:ext cx="2717668" cy="2630875"/>
          </a:xfrm>
          <a:custGeom>
            <a:avLst/>
            <a:gdLst>
              <a:gd name="connsiteX0" fmla="*/ 0 w 2717668"/>
              <a:gd name="connsiteY0" fmla="*/ 0 h 2630875"/>
              <a:gd name="connsiteX1" fmla="*/ 2312426 w 2717668"/>
              <a:gd name="connsiteY1" fmla="*/ 0 h 2630875"/>
              <a:gd name="connsiteX2" fmla="*/ 2717668 w 2717668"/>
              <a:gd name="connsiteY2" fmla="*/ 2623063 h 2630875"/>
              <a:gd name="connsiteX3" fmla="*/ 2717668 w 2717668"/>
              <a:gd name="connsiteY3" fmla="*/ 2630875 h 2630875"/>
              <a:gd name="connsiteX4" fmla="*/ 445069 w 2717668"/>
              <a:gd name="connsiteY4" fmla="*/ 2630875 h 263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668" h="2630875">
                <a:moveTo>
                  <a:pt x="0" y="0"/>
                </a:moveTo>
                <a:lnTo>
                  <a:pt x="2312426" y="0"/>
                </a:lnTo>
                <a:lnTo>
                  <a:pt x="2717668" y="2623063"/>
                </a:lnTo>
                <a:lnTo>
                  <a:pt x="2717668" y="2630875"/>
                </a:lnTo>
                <a:lnTo>
                  <a:pt x="445069" y="2630875"/>
                </a:lnTo>
                <a:close/>
              </a:path>
            </a:pathLst>
          </a:custGeom>
        </p:spPr>
      </p:pic>
      <p:sp>
        <p:nvSpPr>
          <p:cNvPr id="15" name="Isosceles Triangle 8">
            <a:extLst>
              <a:ext uri="{FF2B5EF4-FFF2-40B4-BE49-F238E27FC236}">
                <a16:creationId xmlns:a16="http://schemas.microsoft.com/office/drawing/2014/main" id="{F3854125-A15A-4F48-9A1E-93AEF2DD9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cxnSp>
        <p:nvCxnSpPr>
          <p:cNvPr id="17" name="Straight Connector 16">
            <a:extLst>
              <a:ext uri="{FF2B5EF4-FFF2-40B4-BE49-F238E27FC236}">
                <a16:creationId xmlns:a16="http://schemas.microsoft.com/office/drawing/2014/main" id="{4FAD2C3C-5408-44D9-8176-56D9F3C3E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333" y="4236854"/>
            <a:ext cx="2298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5">
            <a:extLst>
              <a:ext uri="{FF2B5EF4-FFF2-40B4-BE49-F238E27FC236}">
                <a16:creationId xmlns:a16="http://schemas.microsoft.com/office/drawing/2014/main" id="{CEFF53BF-C54C-4DCA-B4AD-C77F734823FD}"/>
              </a:ext>
            </a:extLst>
          </p:cNvPr>
          <p:cNvSpPr txBox="1">
            <a:spLocks noChangeArrowheads="1"/>
          </p:cNvSpPr>
          <p:nvPr/>
        </p:nvSpPr>
        <p:spPr>
          <a:xfrm>
            <a:off x="2484954" y="1894781"/>
            <a:ext cx="7613201" cy="45192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buFont typeface="Wingdings" panose="05000000000000000000" pitchFamily="2" charset="2"/>
              <a:buChar char="Ø"/>
            </a:pPr>
            <a:r>
              <a:rPr lang="es-US" sz="2400" b="1" dirty="0">
                <a:latin typeface="Arial" panose="020B0604020202020204" pitchFamily="34" charset="0"/>
                <a:cs typeface="Arial" panose="020B0604020202020204" pitchFamily="34" charset="0"/>
              </a:rPr>
              <a:t>Excepciones de rotulación:</a:t>
            </a:r>
          </a:p>
          <a:p>
            <a:pPr marL="0" indent="0" algn="just">
              <a:spcBef>
                <a:spcPts val="0"/>
              </a:spcBef>
            </a:pPr>
            <a:endParaRPr lang="es-US" sz="2400" dirty="0">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La excepción en rotular cualquier vehículo oficial, </a:t>
            </a:r>
            <a:r>
              <a:rPr lang="es-US" sz="2400" b="1" i="1" dirty="0">
                <a:latin typeface="Arial" panose="020B0604020202020204" pitchFamily="34" charset="0"/>
                <a:cs typeface="Arial" panose="020B0604020202020204" pitchFamily="34" charset="0"/>
              </a:rPr>
              <a:t>por razón de uso,</a:t>
            </a:r>
            <a:r>
              <a:rPr lang="es-US" sz="2400" dirty="0">
                <a:latin typeface="Arial" panose="020B0604020202020204" pitchFamily="34" charset="0"/>
                <a:cs typeface="Arial" panose="020B0604020202020204" pitchFamily="34" charset="0"/>
              </a:rPr>
              <a:t> debe ser tramitada por el jefe de agencia que someterá una solicitud por escrito (</a:t>
            </a:r>
            <a:r>
              <a:rPr lang="es-US" sz="2400" b="1" dirty="0">
                <a:latin typeface="Arial" panose="020B0604020202020204" pitchFamily="34" charset="0"/>
                <a:cs typeface="Arial" panose="020B0604020202020204" pitchFamily="34" charset="0"/>
              </a:rPr>
              <a:t>justificación</a:t>
            </a:r>
            <a:r>
              <a:rPr lang="es-US" sz="2400" dirty="0">
                <a:latin typeface="Arial" panose="020B0604020202020204" pitchFamily="34" charset="0"/>
                <a:cs typeface="Arial" panose="020B0604020202020204" pitchFamily="34" charset="0"/>
              </a:rPr>
              <a:t>) al Administrador de la ASG, la cual será evaluada para determinar la aprobación.</a:t>
            </a:r>
          </a:p>
          <a:p>
            <a:pPr lvl="1" algn="just">
              <a:spcBef>
                <a:spcPts val="0"/>
              </a:spcBef>
              <a:buFont typeface="Wingdings" panose="05000000000000000000" pitchFamily="2" charset="2"/>
              <a:buChar char="§"/>
            </a:pPr>
            <a:endParaRPr lang="es-US" sz="2400" dirty="0">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
            </a:pPr>
            <a:r>
              <a:rPr lang="es-US" sz="2400" dirty="0">
                <a:latin typeface="Arial" panose="020B0604020202020204" pitchFamily="34" charset="0"/>
                <a:cs typeface="Arial" panose="020B0604020202020204" pitchFamily="34" charset="0"/>
              </a:rPr>
              <a:t>El Gerente de Transportación o Gerente Auxiliar son los </a:t>
            </a:r>
            <a:r>
              <a:rPr lang="es-US" sz="2400" b="1" i="1" dirty="0">
                <a:latin typeface="Arial" panose="020B0604020202020204" pitchFamily="34" charset="0"/>
                <a:cs typeface="Arial" panose="020B0604020202020204" pitchFamily="34" charset="0"/>
              </a:rPr>
              <a:t>obligados a velar</a:t>
            </a:r>
            <a:r>
              <a:rPr lang="es-US" sz="2400" dirty="0">
                <a:latin typeface="Arial" panose="020B0604020202020204" pitchFamily="34" charset="0"/>
                <a:cs typeface="Arial" panose="020B0604020202020204" pitchFamily="34" charset="0"/>
              </a:rPr>
              <a:t> que los vehículos sin rotular se usen para los propósitos destinados.</a:t>
            </a:r>
          </a:p>
        </p:txBody>
      </p:sp>
      <p:sp>
        <p:nvSpPr>
          <p:cNvPr id="2" name="Slide Number Placeholder 1">
            <a:extLst>
              <a:ext uri="{FF2B5EF4-FFF2-40B4-BE49-F238E27FC236}">
                <a16:creationId xmlns:a16="http://schemas.microsoft.com/office/drawing/2014/main" id="{8CF63886-7405-45F2-AD24-E7F763516384}"/>
              </a:ext>
            </a:extLst>
          </p:cNvPr>
          <p:cNvSpPr>
            <a:spLocks noGrp="1"/>
          </p:cNvSpPr>
          <p:nvPr>
            <p:ph type="sldNum" sz="quarter" idx="12"/>
          </p:nvPr>
        </p:nvSpPr>
        <p:spPr>
          <a:xfrm>
            <a:off x="10949550" y="5949057"/>
            <a:ext cx="683339" cy="365125"/>
          </a:xfrm>
        </p:spPr>
        <p:txBody>
          <a:bodyPr/>
          <a:lstStyle/>
          <a:p>
            <a:fld id="{D57F1E4F-1CFF-5643-939E-217C01CDF565}"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33582226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Resultado de imagen para tablillas de vehiculos del gobierno de puerto rico">
            <a:extLst>
              <a:ext uri="{FF2B5EF4-FFF2-40B4-BE49-F238E27FC236}">
                <a16:creationId xmlns:a16="http://schemas.microsoft.com/office/drawing/2014/main" id="{4CECD206-88FC-40B4-A138-43E360089F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74" r="2" b="2"/>
          <a:stretch/>
        </p:blipFill>
        <p:spPr bwMode="auto">
          <a:xfrm>
            <a:off x="322049" y="-1"/>
            <a:ext cx="3070508" cy="3220273"/>
          </a:xfrm>
          <a:custGeom>
            <a:avLst/>
            <a:gdLst>
              <a:gd name="connsiteX0" fmla="*/ 509916 w 4551305"/>
              <a:gd name="connsiteY0" fmla="*/ 0 h 3429000"/>
              <a:gd name="connsiteX1" fmla="*/ 4551305 w 4551305"/>
              <a:gd name="connsiteY1" fmla="*/ 0 h 3429000"/>
              <a:gd name="connsiteX2" fmla="*/ 4551305 w 4551305"/>
              <a:gd name="connsiteY2" fmla="*/ 1 h 3429000"/>
              <a:gd name="connsiteX3" fmla="*/ 3693885 w 4551305"/>
              <a:gd name="connsiteY3" fmla="*/ 1 h 3429000"/>
              <a:gd name="connsiteX4" fmla="*/ 3181696 w 4551305"/>
              <a:gd name="connsiteY4" fmla="*/ 3429000 h 3429000"/>
              <a:gd name="connsiteX5" fmla="*/ 0 w 4551305"/>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305" h="3429000">
                <a:moveTo>
                  <a:pt x="509916" y="0"/>
                </a:moveTo>
                <a:lnTo>
                  <a:pt x="4551305" y="0"/>
                </a:lnTo>
                <a:lnTo>
                  <a:pt x="4551305" y="1"/>
                </a:lnTo>
                <a:lnTo>
                  <a:pt x="3693885" y="1"/>
                </a:lnTo>
                <a:lnTo>
                  <a:pt x="3181696" y="3429000"/>
                </a:lnTo>
                <a:lnTo>
                  <a:pt x="0" y="3429000"/>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8" name="Picture 27" descr="cid:image001.png@01D54C59.43FFDE20">
            <a:extLst>
              <a:ext uri="{FF2B5EF4-FFF2-40B4-BE49-F238E27FC236}">
                <a16:creationId xmlns:a16="http://schemas.microsoft.com/office/drawing/2014/main" id="{6D75CF3E-190A-4576-92BC-C7AEA66088EB}"/>
              </a:ext>
            </a:extLst>
          </p:cNvPr>
          <p:cNvPicPr/>
          <p:nvPr/>
        </p:nvPicPr>
        <p:blipFill rotWithShape="1">
          <a:blip r:embed="rId3" r:link="rId4">
            <a:extLst>
              <a:ext uri="{28A0092B-C50C-407E-A947-70E740481C1C}">
                <a14:useLocalDpi xmlns:a14="http://schemas.microsoft.com/office/drawing/2010/main" val="0"/>
              </a:ext>
            </a:extLst>
          </a:blip>
          <a:srcRect l="481" r="6691" b="1"/>
          <a:stretch>
            <a:fillRect/>
          </a:stretch>
        </p:blipFill>
        <p:spPr bwMode="auto">
          <a:xfrm>
            <a:off x="322049" y="3750222"/>
            <a:ext cx="2292625" cy="2289055"/>
          </a:xfrm>
          <a:custGeom>
            <a:avLst/>
            <a:gdLst>
              <a:gd name="connsiteX0" fmla="*/ 332680 w 3514376"/>
              <a:gd name="connsiteY0" fmla="*/ 0 h 3429001"/>
              <a:gd name="connsiteX1" fmla="*/ 3514376 w 3514376"/>
              <a:gd name="connsiteY1" fmla="*/ 0 h 3429001"/>
              <a:gd name="connsiteX2" fmla="*/ 3002186 w 3514376"/>
              <a:gd name="connsiteY2" fmla="*/ 3429001 h 3429001"/>
              <a:gd name="connsiteX3" fmla="*/ 0 w 3514376"/>
              <a:gd name="connsiteY3" fmla="*/ 3429001 h 3429001"/>
              <a:gd name="connsiteX4" fmla="*/ 0 w 3514376"/>
              <a:gd name="connsiteY4" fmla="*/ 2237155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76" h="3429001">
                <a:moveTo>
                  <a:pt x="332680" y="0"/>
                </a:moveTo>
                <a:lnTo>
                  <a:pt x="3514376" y="0"/>
                </a:lnTo>
                <a:lnTo>
                  <a:pt x="3002186" y="3429001"/>
                </a:lnTo>
                <a:lnTo>
                  <a:pt x="0" y="3429001"/>
                </a:lnTo>
                <a:lnTo>
                  <a:pt x="0" y="2237155"/>
                </a:lnTo>
                <a:close/>
              </a:path>
            </a:pathLst>
          </a:custGeom>
          <a:noFill/>
          <a:ln>
            <a:solidFill>
              <a:schemeClr val="bg1"/>
            </a:solidFill>
          </a:ln>
        </p:spPr>
      </p:pic>
      <p:cxnSp>
        <p:nvCxnSpPr>
          <p:cNvPr id="2054" name="Straight Connector 136">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55"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3" name="Rectangle 5">
            <a:extLst>
              <a:ext uri="{FF2B5EF4-FFF2-40B4-BE49-F238E27FC236}">
                <a16:creationId xmlns:a16="http://schemas.microsoft.com/office/drawing/2014/main" id="{285E26B7-B172-49C2-B9A0-E55F90E574D8}"/>
              </a:ext>
            </a:extLst>
          </p:cNvPr>
          <p:cNvSpPr txBox="1">
            <a:spLocks noChangeArrowheads="1"/>
          </p:cNvSpPr>
          <p:nvPr/>
        </p:nvSpPr>
        <p:spPr>
          <a:xfrm>
            <a:off x="2796208" y="1758670"/>
            <a:ext cx="7163718" cy="529148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indent="-342900" algn="just">
              <a:spcBef>
                <a:spcPts val="0"/>
              </a:spcBef>
              <a:buFont typeface="Wingdings" panose="05000000000000000000" pitchFamily="2" charset="2"/>
              <a:buChar char="Ø"/>
            </a:pPr>
            <a:r>
              <a:rPr lang="es-US" sz="1900" b="1" dirty="0">
                <a:latin typeface="Arial" panose="020B0604020202020204" pitchFamily="34" charset="0"/>
                <a:cs typeface="Arial" panose="020B0604020202020204" pitchFamily="34" charset="0"/>
              </a:rPr>
              <a:t>Tablilla “GE”:</a:t>
            </a:r>
          </a:p>
          <a:p>
            <a:pPr marL="400050" lvl="1" indent="0" algn="just">
              <a:spcBef>
                <a:spcPts val="0"/>
              </a:spcBef>
              <a:buNone/>
            </a:pPr>
            <a:endParaRPr lang="es-US" sz="1900" b="1" dirty="0">
              <a:latin typeface="Arial" panose="020B0604020202020204" pitchFamily="34" charset="0"/>
              <a:cs typeface="Arial" panose="020B0604020202020204" pitchFamily="34" charset="0"/>
            </a:endParaRPr>
          </a:p>
          <a:p>
            <a:pPr lvl="2" algn="just">
              <a:spcBef>
                <a:spcPts val="0"/>
              </a:spcBef>
              <a:buFont typeface="Wingdings" panose="05000000000000000000" pitchFamily="2" charset="2"/>
              <a:buChar char="§"/>
            </a:pPr>
            <a:r>
              <a:rPr lang="es-US" sz="1900" dirty="0">
                <a:latin typeface="Arial" panose="020B0604020202020204" pitchFamily="34" charset="0"/>
                <a:cs typeface="Arial" panose="020B0604020202020204" pitchFamily="34" charset="0"/>
              </a:rPr>
              <a:t>Son las tablillas expedidas por el Departamento de Transportación y Obras Públicas (DTOP) y entregadas al Administrador de la ASG o al representante autorizado, para distribuirlas entre los vehículos de la flota del gobierno (Rama Ejecutiva).</a:t>
            </a:r>
          </a:p>
          <a:p>
            <a:pPr marL="914400" lvl="2" indent="0" algn="just">
              <a:spcBef>
                <a:spcPts val="0"/>
              </a:spcBef>
            </a:pPr>
            <a:endParaRPr lang="es-US" sz="1900" dirty="0">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Ø"/>
            </a:pPr>
            <a:r>
              <a:rPr lang="es-US" sz="1900" b="1" dirty="0">
                <a:latin typeface="Arial" panose="020B0604020202020204" pitchFamily="34" charset="0"/>
                <a:cs typeface="Arial" panose="020B0604020202020204" pitchFamily="34" charset="0"/>
              </a:rPr>
              <a:t>Tablilla “Confidencial”:</a:t>
            </a:r>
          </a:p>
          <a:p>
            <a:pPr marL="457200" lvl="1" indent="0" algn="just">
              <a:spcBef>
                <a:spcPts val="0"/>
              </a:spcBef>
              <a:buNone/>
            </a:pPr>
            <a:endParaRPr lang="es-US" sz="1900" b="1" dirty="0">
              <a:latin typeface="Arial" panose="020B0604020202020204" pitchFamily="34" charset="0"/>
              <a:cs typeface="Arial" panose="020B0604020202020204" pitchFamily="34" charset="0"/>
            </a:endParaRPr>
          </a:p>
          <a:p>
            <a:pPr lvl="2" algn="just">
              <a:spcBef>
                <a:spcPts val="0"/>
              </a:spcBef>
              <a:buFont typeface="Wingdings" panose="05000000000000000000" pitchFamily="2" charset="2"/>
              <a:buChar char="§"/>
            </a:pPr>
            <a:r>
              <a:rPr lang="es-US" sz="1900" dirty="0">
                <a:latin typeface="Arial" panose="020B0604020202020204" pitchFamily="34" charset="0"/>
                <a:cs typeface="Arial" panose="020B0604020202020204" pitchFamily="34" charset="0"/>
              </a:rPr>
              <a:t>Son las tablillas regulares que usa todo vehículo de motor de Puerto Rico y que expide el Secretario del DTOP.</a:t>
            </a:r>
          </a:p>
          <a:p>
            <a:pPr marL="914400" lvl="2" indent="0" algn="just">
              <a:spcBef>
                <a:spcPts val="0"/>
              </a:spcBef>
            </a:pPr>
            <a:endParaRPr lang="es-US" sz="1900" dirty="0">
              <a:latin typeface="Arial" panose="020B0604020202020204" pitchFamily="34" charset="0"/>
              <a:cs typeface="Arial" panose="020B0604020202020204" pitchFamily="34" charset="0"/>
            </a:endParaRPr>
          </a:p>
          <a:p>
            <a:pPr marL="114300" indent="0" algn="just">
              <a:spcBef>
                <a:spcPts val="0"/>
              </a:spcBef>
            </a:pPr>
            <a:r>
              <a:rPr lang="es-US" sz="1900" dirty="0">
                <a:latin typeface="Arial" panose="020B0604020202020204" pitchFamily="34" charset="0"/>
                <a:cs typeface="Arial" panose="020B0604020202020204" pitchFamily="34" charset="0"/>
              </a:rPr>
              <a:t> 	Los Jefes de Agencias podrán solicitar ambas tablillas 	(“GE / Confidencial”).</a:t>
            </a:r>
          </a:p>
        </p:txBody>
      </p:sp>
      <p:sp>
        <p:nvSpPr>
          <p:cNvPr id="29" name="Title 5">
            <a:extLst>
              <a:ext uri="{FF2B5EF4-FFF2-40B4-BE49-F238E27FC236}">
                <a16:creationId xmlns:a16="http://schemas.microsoft.com/office/drawing/2014/main" id="{C09A7278-48F4-45AC-8459-0F29092A2F97}"/>
              </a:ext>
            </a:extLst>
          </p:cNvPr>
          <p:cNvSpPr>
            <a:spLocks noGrp="1"/>
          </p:cNvSpPr>
          <p:nvPr>
            <p:ph type="title"/>
          </p:nvPr>
        </p:nvSpPr>
        <p:spPr>
          <a:xfrm>
            <a:off x="2796208" y="393699"/>
            <a:ext cx="7163717" cy="971271"/>
          </a:xfrm>
        </p:spPr>
        <p:txBody>
          <a:bodyPr vert="horz" lIns="91440" tIns="45720" rIns="91440" bIns="45720" rtlCol="0" anchor="t">
            <a:noAutofit/>
          </a:bodyPr>
          <a:lstStyle/>
          <a:p>
            <a:pP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ROTULACIÓN Y TIPOS DE TABLILLAS PARA VEHÍCULOS OFICIALES</a:t>
            </a:r>
          </a:p>
        </p:txBody>
      </p:sp>
      <p:sp>
        <p:nvSpPr>
          <p:cNvPr id="2" name="Slide Number Placeholder 1">
            <a:extLst>
              <a:ext uri="{FF2B5EF4-FFF2-40B4-BE49-F238E27FC236}">
                <a16:creationId xmlns:a16="http://schemas.microsoft.com/office/drawing/2014/main" id="{213BE26D-C36B-432E-9597-E92C017539AE}"/>
              </a:ext>
            </a:extLst>
          </p:cNvPr>
          <p:cNvSpPr>
            <a:spLocks noGrp="1"/>
          </p:cNvSpPr>
          <p:nvPr>
            <p:ph type="sldNum" sz="quarter" idx="12"/>
          </p:nvPr>
        </p:nvSpPr>
        <p:spPr>
          <a:xfrm>
            <a:off x="10856785" y="6039277"/>
            <a:ext cx="683339" cy="365125"/>
          </a:xfrm>
        </p:spPr>
        <p:txBody>
          <a:bodyPr/>
          <a:lstStyle/>
          <a:p>
            <a:fld id="{D57F1E4F-1CFF-5643-939E-217C01CDF565}"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2445062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10F1F47-B9D5-4124-AF13-AAFE39D37385}"/>
              </a:ext>
            </a:extLst>
          </p:cNvPr>
          <p:cNvSpPr>
            <a:spLocks noGrp="1"/>
          </p:cNvSpPr>
          <p:nvPr>
            <p:ph type="title"/>
          </p:nvPr>
        </p:nvSpPr>
        <p:spPr>
          <a:xfrm>
            <a:off x="2681020" y="448287"/>
            <a:ext cx="6592981" cy="944415"/>
          </a:xfrm>
        </p:spPr>
        <p:txBody>
          <a:bodyPr vert="horz" lIns="91440" tIns="45720" rIns="91440" bIns="45720" rtlCol="0" anchor="t">
            <a:normAutofit/>
          </a:bodyPr>
          <a:lstStyle/>
          <a:p>
            <a:pP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AUTORIZACIONES OTORGADAS</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CATEGORÍAS) Y REQUISITOS</a:t>
            </a:r>
          </a:p>
        </p:txBody>
      </p:sp>
      <p:pic>
        <p:nvPicPr>
          <p:cNvPr id="11" name="Picture 10">
            <a:extLst>
              <a:ext uri="{FF2B5EF4-FFF2-40B4-BE49-F238E27FC236}">
                <a16:creationId xmlns:a16="http://schemas.microsoft.com/office/drawing/2014/main" id="{902A46C0-49F9-4F1A-97D8-797810D97D2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Lst>
          </a:blip>
          <a:srcRect r="-3" b="17628"/>
          <a:stretch/>
        </p:blipFill>
        <p:spPr>
          <a:xfrm>
            <a:off x="508791" y="674688"/>
            <a:ext cx="2172229" cy="3159781"/>
          </a:xfrm>
          <a:prstGeom prst="rect">
            <a:avLst/>
          </a:prstGeom>
          <a:ln>
            <a:solidFill>
              <a:schemeClr val="bg1"/>
            </a:solidFill>
          </a:ln>
        </p:spPr>
      </p:pic>
      <p:sp>
        <p:nvSpPr>
          <p:cNvPr id="29" name="Isosceles Triangle 8">
            <a:extLst>
              <a:ext uri="{FF2B5EF4-FFF2-40B4-BE49-F238E27FC236}">
                <a16:creationId xmlns:a16="http://schemas.microsoft.com/office/drawing/2014/main" id="{B5B9F7B6-0E4A-4A5F-BBBA-73496FAE5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15" name="Content Placeholder 7">
            <a:extLst>
              <a:ext uri="{FF2B5EF4-FFF2-40B4-BE49-F238E27FC236}">
                <a16:creationId xmlns:a16="http://schemas.microsoft.com/office/drawing/2014/main" id="{40B46A75-2947-49CF-BF4F-C0FFCC4E4431}"/>
              </a:ext>
            </a:extLst>
          </p:cNvPr>
          <p:cNvSpPr txBox="1">
            <a:spLocks/>
          </p:cNvSpPr>
          <p:nvPr/>
        </p:nvSpPr>
        <p:spPr>
          <a:xfrm>
            <a:off x="2735263" y="1618970"/>
            <a:ext cx="7548220" cy="5020981"/>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20000"/>
              </a:lnSpc>
              <a:spcBef>
                <a:spcPts val="0"/>
              </a:spcBef>
              <a:buNone/>
            </a:pPr>
            <a:r>
              <a:rPr lang="en-US" sz="2600" b="1" dirty="0">
                <a:solidFill>
                  <a:schemeClr val="accent1"/>
                </a:solidFill>
                <a:latin typeface="Arial" panose="020B0604020202020204" pitchFamily="34" charset="0"/>
                <a:cs typeface="Arial" panose="020B0604020202020204" pitchFamily="34" charset="0"/>
              </a:rPr>
              <a:t>A.</a:t>
            </a:r>
            <a:r>
              <a:rPr lang="en-US" sz="2600" b="1" dirty="0">
                <a:latin typeface="Arial" panose="020B0604020202020204" pitchFamily="34" charset="0"/>
                <a:cs typeface="Arial" panose="020B0604020202020204" pitchFamily="34" charset="0"/>
              </a:rPr>
              <a:t>  </a:t>
            </a:r>
            <a:r>
              <a:rPr lang="es-US" sz="2600" b="1" dirty="0">
                <a:latin typeface="Arial" panose="020B0604020202020204" pitchFamily="34" charset="0"/>
                <a:cs typeface="Arial" panose="020B0604020202020204" pitchFamily="34" charset="0"/>
              </a:rPr>
              <a:t>AUTORIZACIONES:   </a:t>
            </a:r>
          </a:p>
          <a:p>
            <a:pPr marL="0" indent="0" algn="just">
              <a:lnSpc>
                <a:spcPct val="120000"/>
              </a:lnSpc>
              <a:spcBef>
                <a:spcPts val="1200"/>
              </a:spcBef>
              <a:buNone/>
            </a:pPr>
            <a:r>
              <a:rPr lang="es-US" sz="2600" b="1" dirty="0">
                <a:latin typeface="Arial" panose="020B0604020202020204" pitchFamily="34" charset="0"/>
                <a:cs typeface="Arial" panose="020B0604020202020204" pitchFamily="34" charset="0"/>
              </a:rPr>
              <a:t>     </a:t>
            </a:r>
            <a:r>
              <a:rPr lang="es-US" sz="2600" b="1" dirty="0">
                <a:solidFill>
                  <a:schemeClr val="accent1"/>
                </a:solidFill>
                <a:latin typeface="Arial" panose="020B0604020202020204" pitchFamily="34" charset="0"/>
                <a:cs typeface="Arial" panose="020B0604020202020204" pitchFamily="34" charset="0"/>
              </a:rPr>
              <a:t>1.  </a:t>
            </a:r>
            <a:r>
              <a:rPr lang="es-US" sz="2600" b="1" dirty="0">
                <a:latin typeface="Arial" panose="020B0604020202020204" pitchFamily="34" charset="0"/>
                <a:cs typeface="Arial" panose="020B0604020202020204" pitchFamily="34" charset="0"/>
              </a:rPr>
              <a:t>Provisional:</a:t>
            </a:r>
          </a:p>
          <a:p>
            <a:pPr lvl="2" algn="just">
              <a:lnSpc>
                <a:spcPct val="120000"/>
              </a:lnSpc>
              <a:spcBef>
                <a:spcPts val="1200"/>
              </a:spcBef>
              <a:buFont typeface="Wingdings" panose="05000000000000000000" pitchFamily="2" charset="2"/>
              <a:buChar char="Ø"/>
            </a:pPr>
            <a:r>
              <a:rPr lang="es-US" sz="2600" dirty="0">
                <a:latin typeface="Arial" panose="020B0604020202020204" pitchFamily="34" charset="0"/>
                <a:cs typeface="Arial" panose="020B0604020202020204" pitchFamily="34" charset="0"/>
              </a:rPr>
              <a:t>Se ofrece por </a:t>
            </a:r>
            <a:r>
              <a:rPr lang="es-US" sz="2600" b="1" dirty="0">
                <a:latin typeface="Arial" panose="020B0604020202020204" pitchFamily="34" charset="0"/>
                <a:cs typeface="Arial" panose="020B0604020202020204" pitchFamily="34" charset="0"/>
              </a:rPr>
              <a:t>tiempo limitado</a:t>
            </a:r>
            <a:r>
              <a:rPr lang="es-US" sz="2600" dirty="0">
                <a:latin typeface="Arial" panose="020B0604020202020204" pitchFamily="34" charset="0"/>
                <a:cs typeface="Arial" panose="020B0604020202020204" pitchFamily="34" charset="0"/>
              </a:rPr>
              <a:t> y </a:t>
            </a:r>
            <a:r>
              <a:rPr lang="es-US" sz="2600" b="1" dirty="0">
                <a:latin typeface="Arial" panose="020B0604020202020204" pitchFamily="34" charset="0"/>
                <a:cs typeface="Arial" panose="020B0604020202020204" pitchFamily="34" charset="0"/>
              </a:rPr>
              <a:t>no se renueva</a:t>
            </a:r>
            <a:r>
              <a:rPr lang="es-US" sz="2600" dirty="0">
                <a:latin typeface="Arial" panose="020B0604020202020204" pitchFamily="34" charset="0"/>
                <a:cs typeface="Arial" panose="020B0604020202020204" pitchFamily="34" charset="0"/>
              </a:rPr>
              <a:t>,</a:t>
            </a:r>
          </a:p>
          <a:p>
            <a:pPr lvl="2" algn="just">
              <a:lnSpc>
                <a:spcPct val="120000"/>
              </a:lnSpc>
              <a:spcBef>
                <a:spcPts val="1200"/>
              </a:spcBef>
              <a:buFont typeface="Wingdings" panose="05000000000000000000" pitchFamily="2" charset="2"/>
              <a:buChar char="Ø"/>
            </a:pPr>
            <a:r>
              <a:rPr lang="es-US" sz="2600" dirty="0">
                <a:latin typeface="Arial" panose="020B0604020202020204" pitchFamily="34" charset="0"/>
                <a:cs typeface="Arial" panose="020B0604020202020204" pitchFamily="34" charset="0"/>
              </a:rPr>
              <a:t>El </a:t>
            </a:r>
            <a:r>
              <a:rPr lang="es-US" sz="2600" b="1" dirty="0">
                <a:latin typeface="Arial" panose="020B0604020202020204" pitchFamily="34" charset="0"/>
                <a:cs typeface="Arial" panose="020B0604020202020204" pitchFamily="34" charset="0"/>
              </a:rPr>
              <a:t>jefe de agencia o el representante autorizado</a:t>
            </a:r>
            <a:r>
              <a:rPr lang="es-US" sz="2600" dirty="0">
                <a:latin typeface="Arial" panose="020B0604020202020204" pitchFamily="34" charset="0"/>
                <a:cs typeface="Arial" panose="020B0604020202020204" pitchFamily="34" charset="0"/>
              </a:rPr>
              <a:t>, </a:t>
            </a:r>
            <a:r>
              <a:rPr lang="es-US" sz="2600" b="1" dirty="0">
                <a:latin typeface="Arial" panose="020B0604020202020204" pitchFamily="34" charset="0"/>
                <a:cs typeface="Arial" panose="020B0604020202020204" pitchFamily="34" charset="0"/>
              </a:rPr>
              <a:t>son los responsables de orientar</a:t>
            </a:r>
            <a:r>
              <a:rPr lang="es-US" sz="2600" dirty="0">
                <a:latin typeface="Arial" panose="020B0604020202020204" pitchFamily="34" charset="0"/>
                <a:cs typeface="Arial" panose="020B0604020202020204" pitchFamily="34" charset="0"/>
              </a:rPr>
              <a:t> al funcionario sobre la reglamentación vigente,</a:t>
            </a:r>
          </a:p>
          <a:p>
            <a:pPr lvl="2" algn="just">
              <a:lnSpc>
                <a:spcPct val="120000"/>
              </a:lnSpc>
              <a:spcBef>
                <a:spcPts val="1200"/>
              </a:spcBef>
              <a:buFont typeface="Wingdings" panose="05000000000000000000" pitchFamily="2" charset="2"/>
              <a:buChar char="Ø"/>
            </a:pPr>
            <a:r>
              <a:rPr lang="es-US" sz="2600" b="1" dirty="0">
                <a:latin typeface="Arial" panose="020B0604020202020204" pitchFamily="34" charset="0"/>
                <a:cs typeface="Arial" panose="020B0604020202020204" pitchFamily="34" charset="0"/>
              </a:rPr>
              <a:t>Tener vigente </a:t>
            </a:r>
            <a:r>
              <a:rPr lang="es-US" sz="2600" dirty="0">
                <a:latin typeface="Arial" panose="020B0604020202020204" pitchFamily="34" charset="0"/>
                <a:cs typeface="Arial" panose="020B0604020202020204" pitchFamily="34" charset="0"/>
              </a:rPr>
              <a:t>la licencia de conducir del Departamento de Transportación y Obras Públicas (DTOP),</a:t>
            </a:r>
          </a:p>
          <a:p>
            <a:pPr lvl="2" algn="just">
              <a:lnSpc>
                <a:spcPct val="120000"/>
              </a:lnSpc>
              <a:spcBef>
                <a:spcPts val="1200"/>
              </a:spcBef>
              <a:buFont typeface="Wingdings" panose="05000000000000000000" pitchFamily="2" charset="2"/>
              <a:buChar char="Ø"/>
            </a:pPr>
            <a:r>
              <a:rPr lang="es-US" sz="2600" dirty="0">
                <a:latin typeface="Arial" panose="020B0604020202020204" pitchFamily="34" charset="0"/>
                <a:cs typeface="Arial" panose="020B0604020202020204" pitchFamily="34" charset="0"/>
              </a:rPr>
              <a:t>El </a:t>
            </a:r>
            <a:r>
              <a:rPr lang="es-US" sz="2600" b="1" dirty="0">
                <a:latin typeface="Arial" panose="020B0604020202020204" pitchFamily="34" charset="0"/>
                <a:cs typeface="Arial" panose="020B0604020202020204" pitchFamily="34" charset="0"/>
              </a:rPr>
              <a:t>funcionario hará las gestiones pertinentes, </a:t>
            </a:r>
            <a:r>
              <a:rPr lang="es-US" sz="2600" dirty="0">
                <a:latin typeface="Arial" panose="020B0604020202020204" pitchFamily="34" charset="0"/>
                <a:cs typeface="Arial" panose="020B0604020202020204" pitchFamily="34" charset="0"/>
              </a:rPr>
              <a:t>en conjunto con el Gerente de Transportación, Gerente Auxiliar o el Coordinador de Adiestramientos de la agencia, </a:t>
            </a:r>
            <a:r>
              <a:rPr lang="es-US" sz="2600" b="1" dirty="0">
                <a:latin typeface="Arial" panose="020B0604020202020204" pitchFamily="34" charset="0"/>
                <a:cs typeface="Arial" panose="020B0604020202020204" pitchFamily="34" charset="0"/>
              </a:rPr>
              <a:t>para tramitar toda la documentación requerida, incluyendo el pago</a:t>
            </a:r>
            <a:r>
              <a:rPr lang="es-US" sz="2600" dirty="0">
                <a:latin typeface="Arial" panose="020B0604020202020204" pitchFamily="34" charset="0"/>
                <a:cs typeface="Arial" panose="020B0604020202020204" pitchFamily="34" charset="0"/>
              </a:rPr>
              <a:t>, que pueda participar del adiestramiento oficial y se le otorgue la autorización correspondiente.</a:t>
            </a:r>
          </a:p>
          <a:p>
            <a:pPr lvl="1" algn="just">
              <a:lnSpc>
                <a:spcPct val="90000"/>
              </a:lnSpc>
            </a:pPr>
            <a:endParaRPr lang="en-US" sz="2600" dirty="0">
              <a:latin typeface="Arial" panose="020B0604020202020204" pitchFamily="34" charset="0"/>
              <a:cs typeface="Arial" panose="020B0604020202020204" pitchFamily="34" charset="0"/>
            </a:endParaRPr>
          </a:p>
          <a:p>
            <a:pPr marL="0" indent="0">
              <a:lnSpc>
                <a:spcPct val="90000"/>
              </a:lnSpc>
            </a:pPr>
            <a:endParaRPr lang="en-US" sz="1300" b="1" dirty="0"/>
          </a:p>
          <a:p>
            <a:pPr marL="0" indent="0">
              <a:lnSpc>
                <a:spcPct val="90000"/>
              </a:lnSpc>
            </a:pPr>
            <a:endParaRPr lang="en-US" sz="1300" b="1" dirty="0"/>
          </a:p>
          <a:p>
            <a:pPr marL="0" indent="0">
              <a:lnSpc>
                <a:spcPct val="90000"/>
              </a:lnSpc>
            </a:pPr>
            <a:endParaRPr lang="en-US" sz="1300" b="1" dirty="0"/>
          </a:p>
        </p:txBody>
      </p:sp>
      <p:sp>
        <p:nvSpPr>
          <p:cNvPr id="31" name="Rectangle 30">
            <a:extLst>
              <a:ext uri="{FF2B5EF4-FFF2-40B4-BE49-F238E27FC236}">
                <a16:creationId xmlns:a16="http://schemas.microsoft.com/office/drawing/2014/main" id="{B51D13AF-6D7E-42A4-BF57-BFDF66E1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26230" y="5618029"/>
            <a:ext cx="618066" cy="22860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id:image001.png@01D54C59.43FFDE20">
            <a:extLst>
              <a:ext uri="{FF2B5EF4-FFF2-40B4-BE49-F238E27FC236}">
                <a16:creationId xmlns:a16="http://schemas.microsoft.com/office/drawing/2014/main" id="{8993ADEC-5589-4862-A337-2F0FFE39151C}"/>
              </a:ext>
            </a:extLst>
          </p:cNvPr>
          <p:cNvPicPr/>
          <p:nvPr/>
        </p:nvPicPr>
        <p:blipFill rotWithShape="1">
          <a:blip r:embed="rId4" r:link="rId5">
            <a:extLst>
              <a:ext uri="{28A0092B-C50C-407E-A947-70E740481C1C}">
                <a14:useLocalDpi xmlns:a14="http://schemas.microsoft.com/office/drawing/2010/main" val="0"/>
              </a:ext>
            </a:extLst>
          </a:blip>
          <a:srcRect t="6447" r="2" b="2207"/>
          <a:stretch>
            <a:fillRect/>
          </a:stretch>
        </p:blipFill>
        <p:spPr bwMode="auto">
          <a:xfrm>
            <a:off x="974370" y="4433059"/>
            <a:ext cx="1943629" cy="1608303"/>
          </a:xfrm>
          <a:prstGeom prst="rect">
            <a:avLst/>
          </a:prstGeom>
          <a:noFill/>
          <a:ln>
            <a:solidFill>
              <a:schemeClr val="bg1"/>
            </a:solidFill>
          </a:ln>
        </p:spPr>
      </p:pic>
      <p:sp>
        <p:nvSpPr>
          <p:cNvPr id="2" name="Slide Number Placeholder 1">
            <a:extLst>
              <a:ext uri="{FF2B5EF4-FFF2-40B4-BE49-F238E27FC236}">
                <a16:creationId xmlns:a16="http://schemas.microsoft.com/office/drawing/2014/main" id="{2DA8C215-3071-437A-90C2-34CB7B9FE990}"/>
              </a:ext>
            </a:extLst>
          </p:cNvPr>
          <p:cNvSpPr>
            <a:spLocks noGrp="1"/>
          </p:cNvSpPr>
          <p:nvPr>
            <p:ph type="sldNum" sz="quarter" idx="12"/>
          </p:nvPr>
        </p:nvSpPr>
        <p:spPr>
          <a:xfrm>
            <a:off x="10989307" y="6039733"/>
            <a:ext cx="683339" cy="365125"/>
          </a:xfrm>
        </p:spPr>
        <p:txBody>
          <a:bodyPr/>
          <a:lstStyle/>
          <a:p>
            <a:fld id="{D57F1E4F-1CFF-5643-939E-217C01CDF565}"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18231768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2A46C0-49F9-4F1A-97D8-797810D97D25}"/>
              </a:ext>
            </a:extLst>
          </p:cNvPr>
          <p:cNvPicPr>
            <a:picLocks noChangeAspect="1"/>
          </p:cNvPicPr>
          <p:nvPr/>
        </p:nvPicPr>
        <p:blipFill rotWithShape="1">
          <a:blip r:embed="rId2"/>
          <a:srcRect r="-2" b="24993"/>
          <a:stretch/>
        </p:blipFill>
        <p:spPr>
          <a:xfrm>
            <a:off x="322048" y="-1"/>
            <a:ext cx="3837177" cy="3429000"/>
          </a:xfrm>
          <a:custGeom>
            <a:avLst/>
            <a:gdLst>
              <a:gd name="connsiteX0" fmla="*/ 509916 w 4551305"/>
              <a:gd name="connsiteY0" fmla="*/ 0 h 3429000"/>
              <a:gd name="connsiteX1" fmla="*/ 4551305 w 4551305"/>
              <a:gd name="connsiteY1" fmla="*/ 0 h 3429000"/>
              <a:gd name="connsiteX2" fmla="*/ 4551305 w 4551305"/>
              <a:gd name="connsiteY2" fmla="*/ 1 h 3429000"/>
              <a:gd name="connsiteX3" fmla="*/ 3693885 w 4551305"/>
              <a:gd name="connsiteY3" fmla="*/ 1 h 3429000"/>
              <a:gd name="connsiteX4" fmla="*/ 3181696 w 4551305"/>
              <a:gd name="connsiteY4" fmla="*/ 3429000 h 3429000"/>
              <a:gd name="connsiteX5" fmla="*/ 0 w 4551305"/>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305" h="3429000">
                <a:moveTo>
                  <a:pt x="509916" y="0"/>
                </a:moveTo>
                <a:lnTo>
                  <a:pt x="4551305" y="0"/>
                </a:lnTo>
                <a:lnTo>
                  <a:pt x="4551305" y="1"/>
                </a:lnTo>
                <a:lnTo>
                  <a:pt x="3693885" y="1"/>
                </a:lnTo>
                <a:lnTo>
                  <a:pt x="3181696" y="3429000"/>
                </a:lnTo>
                <a:lnTo>
                  <a:pt x="0" y="3429000"/>
                </a:lnTo>
                <a:close/>
              </a:path>
            </a:pathLst>
          </a:custGeom>
          <a:ln>
            <a:solidFill>
              <a:schemeClr val="bg1"/>
            </a:solidFill>
          </a:ln>
        </p:spPr>
      </p:pic>
      <p:pic>
        <p:nvPicPr>
          <p:cNvPr id="12" name="Picture 11" descr="cid:image001.png@01D54C59.43FFDE20">
            <a:extLst>
              <a:ext uri="{FF2B5EF4-FFF2-40B4-BE49-F238E27FC236}">
                <a16:creationId xmlns:a16="http://schemas.microsoft.com/office/drawing/2014/main" id="{8993ADEC-5589-4862-A337-2F0FFE39151C}"/>
              </a:ext>
            </a:extLst>
          </p:cNvPr>
          <p:cNvPicPr/>
          <p:nvPr/>
        </p:nvPicPr>
        <p:blipFill rotWithShape="1">
          <a:blip r:embed="rId3" r:link="rId4">
            <a:extLst>
              <a:ext uri="{28A0092B-C50C-407E-A947-70E740481C1C}">
                <a14:useLocalDpi xmlns:a14="http://schemas.microsoft.com/office/drawing/2010/main" val="0"/>
              </a:ext>
            </a:extLst>
          </a:blip>
          <a:srcRect l="481" r="6691" b="1"/>
          <a:stretch>
            <a:fillRect/>
          </a:stretch>
        </p:blipFill>
        <p:spPr bwMode="auto">
          <a:xfrm>
            <a:off x="-10633" y="3428999"/>
            <a:ext cx="3514376" cy="3429001"/>
          </a:xfrm>
          <a:custGeom>
            <a:avLst/>
            <a:gdLst>
              <a:gd name="connsiteX0" fmla="*/ 332680 w 3514376"/>
              <a:gd name="connsiteY0" fmla="*/ 0 h 3429001"/>
              <a:gd name="connsiteX1" fmla="*/ 3514376 w 3514376"/>
              <a:gd name="connsiteY1" fmla="*/ 0 h 3429001"/>
              <a:gd name="connsiteX2" fmla="*/ 3002186 w 3514376"/>
              <a:gd name="connsiteY2" fmla="*/ 3429001 h 3429001"/>
              <a:gd name="connsiteX3" fmla="*/ 0 w 3514376"/>
              <a:gd name="connsiteY3" fmla="*/ 3429001 h 3429001"/>
              <a:gd name="connsiteX4" fmla="*/ 0 w 3514376"/>
              <a:gd name="connsiteY4" fmla="*/ 2237155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76" h="3429001">
                <a:moveTo>
                  <a:pt x="332680" y="0"/>
                </a:moveTo>
                <a:lnTo>
                  <a:pt x="3514376" y="0"/>
                </a:lnTo>
                <a:lnTo>
                  <a:pt x="3002186" y="3429001"/>
                </a:lnTo>
                <a:lnTo>
                  <a:pt x="0" y="3429001"/>
                </a:lnTo>
                <a:lnTo>
                  <a:pt x="0" y="2237155"/>
                </a:lnTo>
                <a:close/>
              </a:path>
            </a:pathLst>
          </a:custGeom>
          <a:noFill/>
        </p:spPr>
      </p:pic>
      <p:cxnSp>
        <p:nvCxnSpPr>
          <p:cNvPr id="17" name="Straight Connector 16">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8" name="Content Placeholder 7">
            <a:extLst>
              <a:ext uri="{FF2B5EF4-FFF2-40B4-BE49-F238E27FC236}">
                <a16:creationId xmlns:a16="http://schemas.microsoft.com/office/drawing/2014/main" id="{74BD52F2-CEEE-4D6C-9671-50D4730F7097}"/>
              </a:ext>
            </a:extLst>
          </p:cNvPr>
          <p:cNvSpPr>
            <a:spLocks noGrp="1"/>
          </p:cNvSpPr>
          <p:nvPr>
            <p:ph idx="1"/>
          </p:nvPr>
        </p:nvSpPr>
        <p:spPr>
          <a:xfrm>
            <a:off x="3593136" y="2007732"/>
            <a:ext cx="6434072" cy="4393068"/>
          </a:xfrm>
        </p:spPr>
        <p:txBody>
          <a:bodyPr>
            <a:noAutofit/>
          </a:bodyPr>
          <a:lstStyle/>
          <a:p>
            <a:pPr marL="57150" indent="0" algn="just">
              <a:spcBef>
                <a:spcPts val="0"/>
              </a:spcBef>
              <a:buNone/>
            </a:pPr>
            <a:r>
              <a:rPr lang="en-US" sz="2400" b="1" dirty="0">
                <a:solidFill>
                  <a:schemeClr val="accent1"/>
                </a:solidFill>
                <a:latin typeface="Arial" panose="020B0604020202020204" pitchFamily="34" charset="0"/>
                <a:cs typeface="Arial" panose="020B0604020202020204" pitchFamily="34" charset="0"/>
              </a:rPr>
              <a:t>2</a:t>
            </a:r>
            <a:r>
              <a:rPr lang="es-US" sz="2400" b="1" dirty="0">
                <a:solidFill>
                  <a:schemeClr val="accent1"/>
                </a:solidFill>
                <a:latin typeface="Arial" panose="020B0604020202020204" pitchFamily="34" charset="0"/>
                <a:cs typeface="Arial" panose="020B0604020202020204" pitchFamily="34" charset="0"/>
              </a:rPr>
              <a:t>. </a:t>
            </a:r>
            <a:r>
              <a:rPr lang="es-US" sz="2400" b="1" dirty="0">
                <a:latin typeface="Arial" panose="020B0604020202020204" pitchFamily="34" charset="0"/>
                <a:cs typeface="Arial" panose="020B0604020202020204" pitchFamily="34" charset="0"/>
              </a:rPr>
              <a:t>Conductor Oficial: </a:t>
            </a:r>
          </a:p>
          <a:p>
            <a:pPr marL="57150" indent="0" algn="just">
              <a:spcBef>
                <a:spcPts val="0"/>
              </a:spcBef>
              <a:buNone/>
            </a:pPr>
            <a:endParaRPr lang="es-US" sz="2400" b="1" dirty="0">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Ø"/>
            </a:pPr>
            <a:r>
              <a:rPr lang="es-US" sz="2400" b="1" dirty="0">
                <a:latin typeface="Arial" panose="020B0604020202020204" pitchFamily="34" charset="0"/>
                <a:cs typeface="Arial" panose="020B0604020202020204" pitchFamily="34" charset="0"/>
              </a:rPr>
              <a:t>Debe ocupar</a:t>
            </a:r>
            <a:r>
              <a:rPr lang="es-US" sz="2400" dirty="0">
                <a:latin typeface="Arial" panose="020B0604020202020204" pitchFamily="34" charset="0"/>
                <a:cs typeface="Arial" panose="020B0604020202020204" pitchFamily="34" charset="0"/>
              </a:rPr>
              <a:t> un puesto de </a:t>
            </a:r>
            <a:r>
              <a:rPr lang="es-US" sz="2400" b="1" dirty="0">
                <a:latin typeface="Arial" panose="020B0604020202020204" pitchFamily="34" charset="0"/>
                <a:cs typeface="Arial" panose="020B0604020202020204" pitchFamily="34" charset="0"/>
              </a:rPr>
              <a:t>Conductor I, II, III o Conductor de Camiones.</a:t>
            </a:r>
            <a:r>
              <a:rPr lang="es-US" sz="2400" dirty="0">
                <a:latin typeface="Arial" panose="020B0604020202020204" pitchFamily="34" charset="0"/>
                <a:cs typeface="Arial" panose="020B0604020202020204" pitchFamily="34" charset="0"/>
              </a:rPr>
              <a:t> </a:t>
            </a:r>
          </a:p>
          <a:p>
            <a:pPr lvl="1" algn="just">
              <a:spcBef>
                <a:spcPts val="600"/>
              </a:spcBef>
              <a:buFont typeface="Wingdings" panose="05000000000000000000" pitchFamily="2" charset="2"/>
              <a:buChar char="Ø"/>
            </a:pPr>
            <a:r>
              <a:rPr lang="es-US" sz="2400" b="1" dirty="0">
                <a:latin typeface="Arial" panose="020B0604020202020204" pitchFamily="34" charset="0"/>
                <a:cs typeface="Arial" panose="020B0604020202020204" pitchFamily="34" charset="0"/>
              </a:rPr>
              <a:t>Tener vigente </a:t>
            </a:r>
            <a:r>
              <a:rPr lang="es-US" sz="2400" dirty="0">
                <a:latin typeface="Arial" panose="020B0604020202020204" pitchFamily="34" charset="0"/>
                <a:cs typeface="Arial" panose="020B0604020202020204" pitchFamily="34" charset="0"/>
              </a:rPr>
              <a:t>la licencia de conducir de DTOP.</a:t>
            </a:r>
          </a:p>
          <a:p>
            <a:pPr lvl="1" algn="just">
              <a:spcBef>
                <a:spcPts val="600"/>
              </a:spcBef>
              <a:buFont typeface="Wingdings" panose="05000000000000000000" pitchFamily="2" charset="2"/>
              <a:buChar char="Ø"/>
            </a:pPr>
            <a:r>
              <a:rPr lang="es-US" sz="2400" dirty="0">
                <a:latin typeface="Arial" panose="020B0604020202020204" pitchFamily="34" charset="0"/>
                <a:cs typeface="Arial" panose="020B0604020202020204" pitchFamily="34" charset="0"/>
              </a:rPr>
              <a:t>La </a:t>
            </a:r>
            <a:r>
              <a:rPr lang="es-US" sz="2400" b="1" dirty="0">
                <a:latin typeface="Arial" panose="020B0604020202020204" pitchFamily="34" charset="0"/>
                <a:cs typeface="Arial" panose="020B0604020202020204" pitchFamily="34" charset="0"/>
              </a:rPr>
              <a:t>fecha de vigencia </a:t>
            </a:r>
            <a:r>
              <a:rPr lang="es-US" sz="2400" dirty="0">
                <a:latin typeface="Arial" panose="020B0604020202020204" pitchFamily="34" charset="0"/>
                <a:cs typeface="Arial" panose="020B0604020202020204" pitchFamily="34" charset="0"/>
              </a:rPr>
              <a:t>como la </a:t>
            </a:r>
            <a:r>
              <a:rPr lang="es-US" sz="2400" b="1" dirty="0">
                <a:latin typeface="Arial" panose="020B0604020202020204" pitchFamily="34" charset="0"/>
                <a:cs typeface="Arial" panose="020B0604020202020204" pitchFamily="34" charset="0"/>
              </a:rPr>
              <a:t>categoría </a:t>
            </a:r>
            <a:r>
              <a:rPr lang="es-US" sz="2400" dirty="0">
                <a:latin typeface="Arial" panose="020B0604020202020204" pitchFamily="34" charset="0"/>
                <a:cs typeface="Arial" panose="020B0604020202020204" pitchFamily="34" charset="0"/>
              </a:rPr>
              <a:t>en la autorización otorgada por la ASG, será de acuerdo a la licencia oficial de conducir de DTOP,</a:t>
            </a:r>
          </a:p>
          <a:p>
            <a:pPr lvl="1" algn="just">
              <a:spcBef>
                <a:spcPts val="600"/>
              </a:spcBef>
              <a:buFont typeface="Wingdings" panose="05000000000000000000" pitchFamily="2" charset="2"/>
              <a:buChar char="Ø"/>
            </a:pPr>
            <a:r>
              <a:rPr lang="es-US" sz="2400" b="1" dirty="0">
                <a:latin typeface="Arial" panose="020B0604020202020204" pitchFamily="34" charset="0"/>
                <a:cs typeface="Arial" panose="020B0604020202020204" pitchFamily="34" charset="0"/>
              </a:rPr>
              <a:t>Ser mayor de 18 años.</a:t>
            </a:r>
            <a:endParaRPr lang="es-US" sz="2400" dirty="0">
              <a:latin typeface="Arial" panose="020B0604020202020204" pitchFamily="34" charset="0"/>
              <a:cs typeface="Arial" panose="020B0604020202020204" pitchFamily="34" charset="0"/>
            </a:endParaRPr>
          </a:p>
        </p:txBody>
      </p:sp>
      <p:sp>
        <p:nvSpPr>
          <p:cNvPr id="9" name="Title 5">
            <a:extLst>
              <a:ext uri="{FF2B5EF4-FFF2-40B4-BE49-F238E27FC236}">
                <a16:creationId xmlns:a16="http://schemas.microsoft.com/office/drawing/2014/main" id="{3C6BBCCC-C39E-4312-AEA1-D5181632A446}"/>
              </a:ext>
            </a:extLst>
          </p:cNvPr>
          <p:cNvSpPr txBox="1">
            <a:spLocks/>
          </p:cNvSpPr>
          <p:nvPr/>
        </p:nvSpPr>
        <p:spPr>
          <a:xfrm>
            <a:off x="3319959" y="634877"/>
            <a:ext cx="6707249" cy="9571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AUTORIZACIONES OTORGADAS</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CATEGORÍAS) Y REQUISITOS</a:t>
            </a:r>
          </a:p>
        </p:txBody>
      </p:sp>
      <p:sp>
        <p:nvSpPr>
          <p:cNvPr id="2" name="Slide Number Placeholder 1">
            <a:extLst>
              <a:ext uri="{FF2B5EF4-FFF2-40B4-BE49-F238E27FC236}">
                <a16:creationId xmlns:a16="http://schemas.microsoft.com/office/drawing/2014/main" id="{B65D47BD-AFA5-4421-899E-C142F42DC160}"/>
              </a:ext>
            </a:extLst>
          </p:cNvPr>
          <p:cNvSpPr>
            <a:spLocks noGrp="1"/>
          </p:cNvSpPr>
          <p:nvPr>
            <p:ph type="sldNum" sz="quarter" idx="12"/>
          </p:nvPr>
        </p:nvSpPr>
        <p:spPr>
          <a:xfrm>
            <a:off x="10830280" y="6035675"/>
            <a:ext cx="683339" cy="365125"/>
          </a:xfrm>
        </p:spPr>
        <p:txBody>
          <a:bodyPr/>
          <a:lstStyle/>
          <a:p>
            <a:fld id="{D57F1E4F-1CFF-5643-939E-217C01CDF565}"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9738860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BD627-6E12-44DC-BC52-D320E40CF890}"/>
              </a:ext>
            </a:extLst>
          </p:cNvPr>
          <p:cNvSpPr>
            <a:spLocks noGrp="1"/>
          </p:cNvSpPr>
          <p:nvPr>
            <p:ph type="title"/>
          </p:nvPr>
        </p:nvSpPr>
        <p:spPr>
          <a:xfrm>
            <a:off x="480386" y="507865"/>
            <a:ext cx="5118555" cy="709247"/>
          </a:xfrm>
        </p:spPr>
        <p:txBody>
          <a:bodyPr>
            <a:normAutofit/>
          </a:bodyPr>
          <a:lstStyle/>
          <a:p>
            <a:r>
              <a:rPr lang="es-PR" b="1" cap="all" dirty="0">
                <a:effectLst>
                  <a:outerShdw blurRad="38100" dist="38100" dir="2700000" algn="tl">
                    <a:srgbClr val="000000">
                      <a:alpha val="43137"/>
                    </a:srgbClr>
                  </a:outerShdw>
                </a:effectLst>
                <a:latin typeface="Arial" pitchFamily="34" charset="0"/>
                <a:cs typeface="Arial" pitchFamily="34" charset="0"/>
              </a:rPr>
              <a:t>Temas a discutir</a:t>
            </a:r>
            <a:endParaRPr lang="en-US" b="1" dirty="0"/>
          </a:p>
        </p:txBody>
      </p:sp>
      <p:sp>
        <p:nvSpPr>
          <p:cNvPr id="5" name="Content Placeholder 2">
            <a:extLst>
              <a:ext uri="{FF2B5EF4-FFF2-40B4-BE49-F238E27FC236}">
                <a16:creationId xmlns:a16="http://schemas.microsoft.com/office/drawing/2014/main" id="{C4370CFC-43AE-49D6-8DF5-0A24429AD897}"/>
              </a:ext>
            </a:extLst>
          </p:cNvPr>
          <p:cNvSpPr>
            <a:spLocks noGrp="1"/>
          </p:cNvSpPr>
          <p:nvPr>
            <p:ph idx="1"/>
          </p:nvPr>
        </p:nvSpPr>
        <p:spPr>
          <a:xfrm>
            <a:off x="2620906" y="1445712"/>
            <a:ext cx="8023844" cy="5080999"/>
          </a:xfrm>
        </p:spPr>
        <p:txBody>
          <a:bodyPr>
            <a:noAutofit/>
          </a:bodyPr>
          <a:lstStyle/>
          <a:p>
            <a:pPr lvl="1">
              <a:spcBef>
                <a:spcPts val="0"/>
              </a:spcBef>
              <a:spcAft>
                <a:spcPts val="600"/>
              </a:spcAft>
              <a:buFont typeface="Wingdings" panose="05000000000000000000" pitchFamily="2" charset="2"/>
              <a:buChar char="v"/>
            </a:pPr>
            <a:r>
              <a:rPr lang="es-PR" sz="2500" dirty="0">
                <a:latin typeface="Arial" charset="0"/>
                <a:cs typeface="Arial" charset="0"/>
              </a:rPr>
              <a:t>Política Pública / Base Legal</a:t>
            </a:r>
          </a:p>
          <a:p>
            <a:pPr lvl="1">
              <a:spcBef>
                <a:spcPts val="0"/>
              </a:spcBef>
              <a:spcAft>
                <a:spcPts val="600"/>
              </a:spcAft>
              <a:buFont typeface="Wingdings" panose="05000000000000000000" pitchFamily="2" charset="2"/>
              <a:buChar char="v"/>
            </a:pPr>
            <a:r>
              <a:rPr lang="es-PR" sz="2500" dirty="0">
                <a:latin typeface="Arial" charset="0"/>
                <a:cs typeface="Arial" charset="0"/>
              </a:rPr>
              <a:t>Glosario</a:t>
            </a:r>
          </a:p>
          <a:p>
            <a:pPr lvl="1">
              <a:spcBef>
                <a:spcPts val="0"/>
              </a:spcBef>
              <a:spcAft>
                <a:spcPts val="600"/>
              </a:spcAft>
              <a:buFont typeface="Wingdings" panose="05000000000000000000" pitchFamily="2" charset="2"/>
              <a:buChar char="v"/>
            </a:pPr>
            <a:r>
              <a:rPr lang="es-PR" sz="2500" dirty="0">
                <a:latin typeface="Arial" charset="0"/>
                <a:cs typeface="Arial" charset="0"/>
              </a:rPr>
              <a:t>Objetivos</a:t>
            </a:r>
          </a:p>
          <a:p>
            <a:pPr lvl="1">
              <a:spcBef>
                <a:spcPts val="0"/>
              </a:spcBef>
              <a:spcAft>
                <a:spcPts val="600"/>
              </a:spcAft>
              <a:buFont typeface="Wingdings" panose="05000000000000000000" pitchFamily="2" charset="2"/>
              <a:buChar char="v"/>
            </a:pPr>
            <a:r>
              <a:rPr lang="es-PR" sz="2500" dirty="0">
                <a:latin typeface="Arial" charset="0"/>
                <a:cs typeface="Arial" charset="0"/>
              </a:rPr>
              <a:t>Responsabilidades y Obligaciones de la ASG</a:t>
            </a:r>
          </a:p>
          <a:p>
            <a:pPr lvl="1">
              <a:spcBef>
                <a:spcPts val="0"/>
              </a:spcBef>
              <a:spcAft>
                <a:spcPts val="600"/>
              </a:spcAft>
              <a:buFont typeface="Wingdings" panose="05000000000000000000" pitchFamily="2" charset="2"/>
              <a:buChar char="v"/>
            </a:pPr>
            <a:r>
              <a:rPr lang="es-PR" sz="2500" dirty="0">
                <a:latin typeface="Arial" charset="0"/>
                <a:cs typeface="Arial" charset="0"/>
              </a:rPr>
              <a:t>Obligaciones de las agencias</a:t>
            </a:r>
          </a:p>
          <a:p>
            <a:pPr lvl="1">
              <a:spcBef>
                <a:spcPts val="0"/>
              </a:spcBef>
              <a:spcAft>
                <a:spcPts val="600"/>
              </a:spcAft>
              <a:buFont typeface="Wingdings" panose="05000000000000000000" pitchFamily="2" charset="2"/>
              <a:buChar char="v"/>
            </a:pPr>
            <a:r>
              <a:rPr lang="es-PR" sz="2500" dirty="0">
                <a:latin typeface="Arial" charset="0"/>
                <a:cs typeface="Arial" charset="0"/>
              </a:rPr>
              <a:t>Pool (3 categorías)</a:t>
            </a:r>
          </a:p>
          <a:p>
            <a:pPr lvl="1">
              <a:spcBef>
                <a:spcPts val="0"/>
              </a:spcBef>
              <a:spcAft>
                <a:spcPts val="600"/>
              </a:spcAft>
              <a:buFont typeface="Wingdings" panose="05000000000000000000" pitchFamily="2" charset="2"/>
              <a:buChar char="v"/>
            </a:pPr>
            <a:r>
              <a:rPr lang="es-PR" sz="2500" dirty="0">
                <a:latin typeface="Arial" charset="0"/>
                <a:cs typeface="Arial" charset="0"/>
              </a:rPr>
              <a:t>Ley 60 “Ley Uniforme de Vehículos Oficiales”</a:t>
            </a:r>
          </a:p>
          <a:p>
            <a:pPr lvl="1">
              <a:spcBef>
                <a:spcPts val="0"/>
              </a:spcBef>
              <a:spcAft>
                <a:spcPts val="600"/>
              </a:spcAft>
              <a:buFont typeface="Wingdings" panose="05000000000000000000" pitchFamily="2" charset="2"/>
              <a:buChar char="v"/>
            </a:pPr>
            <a:r>
              <a:rPr lang="es-PR" sz="2500" dirty="0">
                <a:latin typeface="Arial" charset="0"/>
                <a:cs typeface="Arial" charset="0"/>
              </a:rPr>
              <a:t>Asignación de Vehículos</a:t>
            </a:r>
          </a:p>
          <a:p>
            <a:pPr lvl="1">
              <a:spcBef>
                <a:spcPts val="0"/>
              </a:spcBef>
              <a:spcAft>
                <a:spcPts val="600"/>
              </a:spcAft>
              <a:buFont typeface="Wingdings" panose="05000000000000000000" pitchFamily="2" charset="2"/>
              <a:buChar char="v"/>
            </a:pPr>
            <a:r>
              <a:rPr lang="es-PR" sz="2500" dirty="0">
                <a:latin typeface="Arial" charset="0"/>
                <a:cs typeface="Arial" charset="0"/>
              </a:rPr>
              <a:t>Rotulación y Tablillas</a:t>
            </a:r>
          </a:p>
          <a:p>
            <a:pPr lvl="1">
              <a:spcBef>
                <a:spcPts val="0"/>
              </a:spcBef>
              <a:spcAft>
                <a:spcPts val="600"/>
              </a:spcAft>
              <a:buFont typeface="Wingdings" panose="05000000000000000000" pitchFamily="2" charset="2"/>
              <a:buChar char="v"/>
            </a:pPr>
            <a:r>
              <a:rPr lang="es-PR" sz="2500" dirty="0">
                <a:latin typeface="Arial" charset="0"/>
                <a:cs typeface="Arial" charset="0"/>
              </a:rPr>
              <a:t>Autorizaciones otorgadas (4 categorías) y los Requisitos</a:t>
            </a:r>
          </a:p>
        </p:txBody>
      </p:sp>
      <p:pic>
        <p:nvPicPr>
          <p:cNvPr id="8" name="Picture 7" descr="cid:image001.png@01D54C59.43FFDE20">
            <a:extLst>
              <a:ext uri="{FF2B5EF4-FFF2-40B4-BE49-F238E27FC236}">
                <a16:creationId xmlns:a16="http://schemas.microsoft.com/office/drawing/2014/main" id="{03A16343-18BE-4F52-B2BC-5655C85DF66B}"/>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604265" y="1445712"/>
            <a:ext cx="2016641" cy="1826549"/>
          </a:xfrm>
          <a:prstGeom prst="rect">
            <a:avLst/>
          </a:prstGeom>
          <a:solidFill>
            <a:schemeClr val="bg1"/>
          </a:solidFill>
          <a:ln>
            <a:solidFill>
              <a:schemeClr val="bg1"/>
            </a:solidFill>
          </a:ln>
        </p:spPr>
      </p:pic>
      <p:pic>
        <p:nvPicPr>
          <p:cNvPr id="7" name="Picture 6">
            <a:extLst>
              <a:ext uri="{FF2B5EF4-FFF2-40B4-BE49-F238E27FC236}">
                <a16:creationId xmlns:a16="http://schemas.microsoft.com/office/drawing/2014/main" id="{35537A69-3C48-45C7-B492-A2C6312C636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04265" y="3778714"/>
            <a:ext cx="2435398" cy="1826549"/>
          </a:xfrm>
          <a:prstGeom prst="rect">
            <a:avLst/>
          </a:prstGeom>
        </p:spPr>
      </p:pic>
      <p:sp>
        <p:nvSpPr>
          <p:cNvPr id="2" name="Slide Number Placeholder 1">
            <a:extLst>
              <a:ext uri="{FF2B5EF4-FFF2-40B4-BE49-F238E27FC236}">
                <a16:creationId xmlns:a16="http://schemas.microsoft.com/office/drawing/2014/main" id="{26420083-312F-4922-A4DF-8BD312595582}"/>
              </a:ext>
            </a:extLst>
          </p:cNvPr>
          <p:cNvSpPr>
            <a:spLocks noGrp="1"/>
          </p:cNvSpPr>
          <p:nvPr>
            <p:ph type="sldNum" sz="quarter" idx="12"/>
          </p:nvPr>
        </p:nvSpPr>
        <p:spPr>
          <a:xfrm>
            <a:off x="10644750" y="6161586"/>
            <a:ext cx="683339" cy="365125"/>
          </a:xfrm>
        </p:spPr>
        <p:txBody>
          <a:bodyPr/>
          <a:lstStyle/>
          <a:p>
            <a:fld id="{D57F1E4F-1CFF-5643-939E-217C01CDF565}"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299230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2A46C0-49F9-4F1A-97D8-797810D97D25}"/>
              </a:ext>
            </a:extLst>
          </p:cNvPr>
          <p:cNvPicPr>
            <a:picLocks noChangeAspect="1"/>
          </p:cNvPicPr>
          <p:nvPr/>
        </p:nvPicPr>
        <p:blipFill rotWithShape="1">
          <a:blip r:embed="rId2"/>
          <a:srcRect r="-2" b="24993"/>
          <a:stretch/>
        </p:blipFill>
        <p:spPr>
          <a:xfrm>
            <a:off x="322048" y="-1"/>
            <a:ext cx="3837177" cy="3429000"/>
          </a:xfrm>
          <a:custGeom>
            <a:avLst/>
            <a:gdLst>
              <a:gd name="connsiteX0" fmla="*/ 509916 w 4551305"/>
              <a:gd name="connsiteY0" fmla="*/ 0 h 3429000"/>
              <a:gd name="connsiteX1" fmla="*/ 4551305 w 4551305"/>
              <a:gd name="connsiteY1" fmla="*/ 0 h 3429000"/>
              <a:gd name="connsiteX2" fmla="*/ 4551305 w 4551305"/>
              <a:gd name="connsiteY2" fmla="*/ 1 h 3429000"/>
              <a:gd name="connsiteX3" fmla="*/ 3693885 w 4551305"/>
              <a:gd name="connsiteY3" fmla="*/ 1 h 3429000"/>
              <a:gd name="connsiteX4" fmla="*/ 3181696 w 4551305"/>
              <a:gd name="connsiteY4" fmla="*/ 3429000 h 3429000"/>
              <a:gd name="connsiteX5" fmla="*/ 0 w 4551305"/>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305" h="3429000">
                <a:moveTo>
                  <a:pt x="509916" y="0"/>
                </a:moveTo>
                <a:lnTo>
                  <a:pt x="4551305" y="0"/>
                </a:lnTo>
                <a:lnTo>
                  <a:pt x="4551305" y="1"/>
                </a:lnTo>
                <a:lnTo>
                  <a:pt x="3693885" y="1"/>
                </a:lnTo>
                <a:lnTo>
                  <a:pt x="3181696" y="3429000"/>
                </a:lnTo>
                <a:lnTo>
                  <a:pt x="0" y="3429000"/>
                </a:lnTo>
                <a:close/>
              </a:path>
            </a:pathLst>
          </a:custGeom>
          <a:ln>
            <a:solidFill>
              <a:schemeClr val="bg1"/>
            </a:solidFill>
          </a:ln>
        </p:spPr>
      </p:pic>
      <p:pic>
        <p:nvPicPr>
          <p:cNvPr id="12" name="Picture 11" descr="cid:image001.png@01D54C59.43FFDE20">
            <a:extLst>
              <a:ext uri="{FF2B5EF4-FFF2-40B4-BE49-F238E27FC236}">
                <a16:creationId xmlns:a16="http://schemas.microsoft.com/office/drawing/2014/main" id="{8993ADEC-5589-4862-A337-2F0FFE39151C}"/>
              </a:ext>
            </a:extLst>
          </p:cNvPr>
          <p:cNvPicPr/>
          <p:nvPr/>
        </p:nvPicPr>
        <p:blipFill rotWithShape="1">
          <a:blip r:embed="rId3" r:link="rId4">
            <a:extLst>
              <a:ext uri="{28A0092B-C50C-407E-A947-70E740481C1C}">
                <a14:useLocalDpi xmlns:a14="http://schemas.microsoft.com/office/drawing/2010/main" val="0"/>
              </a:ext>
            </a:extLst>
          </a:blip>
          <a:srcRect l="481" r="6691" b="1"/>
          <a:stretch>
            <a:fillRect/>
          </a:stretch>
        </p:blipFill>
        <p:spPr bwMode="auto">
          <a:xfrm>
            <a:off x="-10633" y="3428999"/>
            <a:ext cx="3514376" cy="3429001"/>
          </a:xfrm>
          <a:custGeom>
            <a:avLst/>
            <a:gdLst>
              <a:gd name="connsiteX0" fmla="*/ 332680 w 3514376"/>
              <a:gd name="connsiteY0" fmla="*/ 0 h 3429001"/>
              <a:gd name="connsiteX1" fmla="*/ 3514376 w 3514376"/>
              <a:gd name="connsiteY1" fmla="*/ 0 h 3429001"/>
              <a:gd name="connsiteX2" fmla="*/ 3002186 w 3514376"/>
              <a:gd name="connsiteY2" fmla="*/ 3429001 h 3429001"/>
              <a:gd name="connsiteX3" fmla="*/ 0 w 3514376"/>
              <a:gd name="connsiteY3" fmla="*/ 3429001 h 3429001"/>
              <a:gd name="connsiteX4" fmla="*/ 0 w 3514376"/>
              <a:gd name="connsiteY4" fmla="*/ 2237155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76" h="3429001">
                <a:moveTo>
                  <a:pt x="332680" y="0"/>
                </a:moveTo>
                <a:lnTo>
                  <a:pt x="3514376" y="0"/>
                </a:lnTo>
                <a:lnTo>
                  <a:pt x="3002186" y="3429001"/>
                </a:lnTo>
                <a:lnTo>
                  <a:pt x="0" y="3429001"/>
                </a:lnTo>
                <a:lnTo>
                  <a:pt x="0" y="2237155"/>
                </a:lnTo>
                <a:close/>
              </a:path>
            </a:pathLst>
          </a:custGeom>
          <a:noFill/>
          <a:ln>
            <a:solidFill>
              <a:schemeClr val="bg1"/>
            </a:solidFill>
          </a:ln>
        </p:spPr>
      </p:pic>
      <p:cxnSp>
        <p:nvCxnSpPr>
          <p:cNvPr id="17" name="Straight Connector 16">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8" name="Content Placeholder 7">
            <a:extLst>
              <a:ext uri="{FF2B5EF4-FFF2-40B4-BE49-F238E27FC236}">
                <a16:creationId xmlns:a16="http://schemas.microsoft.com/office/drawing/2014/main" id="{74BD52F2-CEEE-4D6C-9671-50D4730F7097}"/>
              </a:ext>
            </a:extLst>
          </p:cNvPr>
          <p:cNvSpPr>
            <a:spLocks noGrp="1"/>
          </p:cNvSpPr>
          <p:nvPr>
            <p:ph idx="1"/>
          </p:nvPr>
        </p:nvSpPr>
        <p:spPr>
          <a:xfrm>
            <a:off x="3583172" y="1736916"/>
            <a:ext cx="6488480" cy="4756649"/>
          </a:xfrm>
        </p:spPr>
        <p:txBody>
          <a:bodyPr>
            <a:noAutofit/>
          </a:bodyPr>
          <a:lstStyle/>
          <a:p>
            <a:pPr marL="57150" indent="0">
              <a:spcBef>
                <a:spcPts val="0"/>
              </a:spcBef>
              <a:buNone/>
            </a:pPr>
            <a:r>
              <a:rPr lang="en-US" sz="2400" b="1" dirty="0">
                <a:solidFill>
                  <a:schemeClr val="accent1"/>
                </a:solidFill>
                <a:latin typeface="Arial" panose="020B0604020202020204" pitchFamily="34" charset="0"/>
                <a:cs typeface="Arial" panose="020B0604020202020204" pitchFamily="34" charset="0"/>
              </a:rPr>
              <a:t>3. </a:t>
            </a:r>
            <a:r>
              <a:rPr lang="es-US" sz="2400" b="1" dirty="0">
                <a:latin typeface="Arial" panose="020B0604020202020204" pitchFamily="34" charset="0"/>
                <a:cs typeface="Arial" panose="020B0604020202020204" pitchFamily="34" charset="0"/>
              </a:rPr>
              <a:t>Conductor Autorizado: </a:t>
            </a:r>
          </a:p>
          <a:p>
            <a:pPr marL="57150" indent="0" algn="just">
              <a:spcBef>
                <a:spcPts val="0"/>
              </a:spcBef>
              <a:buNone/>
            </a:pPr>
            <a:endParaRPr lang="es-US" sz="2200" b="1" dirty="0">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Ø"/>
            </a:pPr>
            <a:r>
              <a:rPr lang="es-US" sz="2200" b="1" dirty="0">
                <a:latin typeface="Arial" panose="020B0604020202020204" pitchFamily="34" charset="0"/>
                <a:cs typeface="Arial" panose="020B0604020202020204" pitchFamily="34" charset="0"/>
              </a:rPr>
              <a:t>Debe ocupar un puesto o cargo regular, incluyendo de confianza, </a:t>
            </a:r>
            <a:r>
              <a:rPr lang="es-US" sz="2200" dirty="0">
                <a:latin typeface="Arial" panose="020B0604020202020204" pitchFamily="34" charset="0"/>
                <a:cs typeface="Arial" panose="020B0604020202020204" pitchFamily="34" charset="0"/>
              </a:rPr>
              <a:t>en el gobierno (Rama Ejecutiva) y que no sea elegible para ser Conductor Oficial. </a:t>
            </a:r>
          </a:p>
          <a:p>
            <a:pPr lvl="1" algn="just">
              <a:spcBef>
                <a:spcPts val="600"/>
              </a:spcBef>
              <a:buFont typeface="Wingdings" panose="05000000000000000000" pitchFamily="2" charset="2"/>
              <a:buChar char="Ø"/>
            </a:pPr>
            <a:r>
              <a:rPr lang="es-US" sz="2200" b="1" dirty="0">
                <a:latin typeface="Arial" panose="020B0604020202020204" pitchFamily="34" charset="0"/>
                <a:cs typeface="Arial" panose="020B0604020202020204" pitchFamily="34" charset="0"/>
              </a:rPr>
              <a:t>Tener vigente </a:t>
            </a:r>
            <a:r>
              <a:rPr lang="es-US" sz="2200" dirty="0">
                <a:latin typeface="Arial" panose="020B0604020202020204" pitchFamily="34" charset="0"/>
                <a:cs typeface="Arial" panose="020B0604020202020204" pitchFamily="34" charset="0"/>
              </a:rPr>
              <a:t>la licencia de conducir de DTOP.</a:t>
            </a:r>
          </a:p>
          <a:p>
            <a:pPr lvl="1" algn="just">
              <a:spcBef>
                <a:spcPts val="600"/>
              </a:spcBef>
              <a:buFont typeface="Wingdings" panose="05000000000000000000" pitchFamily="2" charset="2"/>
              <a:buChar char="Ø"/>
            </a:pPr>
            <a:r>
              <a:rPr lang="es-US" sz="2000" dirty="0">
                <a:latin typeface="Arial" panose="020B0604020202020204" pitchFamily="34" charset="0"/>
                <a:cs typeface="Arial" panose="020B0604020202020204" pitchFamily="34" charset="0"/>
              </a:rPr>
              <a:t>La </a:t>
            </a:r>
            <a:r>
              <a:rPr lang="es-US" sz="2000" b="1" dirty="0">
                <a:latin typeface="Arial" panose="020B0604020202020204" pitchFamily="34" charset="0"/>
                <a:cs typeface="Arial" panose="020B0604020202020204" pitchFamily="34" charset="0"/>
              </a:rPr>
              <a:t>fecha de vigencia </a:t>
            </a:r>
            <a:r>
              <a:rPr lang="es-US" sz="2000" dirty="0">
                <a:latin typeface="Arial" panose="020B0604020202020204" pitchFamily="34" charset="0"/>
                <a:cs typeface="Arial" panose="020B0604020202020204" pitchFamily="34" charset="0"/>
              </a:rPr>
              <a:t>como la </a:t>
            </a:r>
            <a:r>
              <a:rPr lang="es-US" sz="2000" b="1" dirty="0">
                <a:latin typeface="Arial" panose="020B0604020202020204" pitchFamily="34" charset="0"/>
                <a:cs typeface="Arial" panose="020B0604020202020204" pitchFamily="34" charset="0"/>
              </a:rPr>
              <a:t>categoría </a:t>
            </a:r>
            <a:r>
              <a:rPr lang="es-US" sz="2000" dirty="0">
                <a:latin typeface="Arial" panose="020B0604020202020204" pitchFamily="34" charset="0"/>
                <a:cs typeface="Arial" panose="020B0604020202020204" pitchFamily="34" charset="0"/>
              </a:rPr>
              <a:t>en la autorización otorgada por la ASG, será de acuerdo a la licencia oficial de conducir de DTOP</a:t>
            </a:r>
            <a:r>
              <a:rPr lang="es-US" sz="2200" dirty="0">
                <a:latin typeface="Arial" panose="020B0604020202020204" pitchFamily="34" charset="0"/>
                <a:cs typeface="Arial" panose="020B0604020202020204" pitchFamily="34" charset="0"/>
              </a:rPr>
              <a:t>.</a:t>
            </a:r>
          </a:p>
          <a:p>
            <a:pPr lvl="1" algn="just">
              <a:spcBef>
                <a:spcPts val="60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Ser </a:t>
            </a:r>
            <a:r>
              <a:rPr lang="es-US" sz="2200" b="1" dirty="0">
                <a:latin typeface="Arial" panose="020B0604020202020204" pitchFamily="34" charset="0"/>
                <a:cs typeface="Arial" panose="020B0604020202020204" pitchFamily="34" charset="0"/>
              </a:rPr>
              <a:t>mayor de 18 años.</a:t>
            </a:r>
            <a:endParaRPr lang="es-US" sz="2200" dirty="0">
              <a:latin typeface="Arial" panose="020B0604020202020204" pitchFamily="34" charset="0"/>
              <a:cs typeface="Arial" panose="020B0604020202020204" pitchFamily="34" charset="0"/>
            </a:endParaRPr>
          </a:p>
        </p:txBody>
      </p:sp>
      <p:sp>
        <p:nvSpPr>
          <p:cNvPr id="13" name="Title 5">
            <a:extLst>
              <a:ext uri="{FF2B5EF4-FFF2-40B4-BE49-F238E27FC236}">
                <a16:creationId xmlns:a16="http://schemas.microsoft.com/office/drawing/2014/main" id="{4CD3177A-7EF7-40A5-8502-80C384D5F979}"/>
              </a:ext>
            </a:extLst>
          </p:cNvPr>
          <p:cNvSpPr>
            <a:spLocks noGrp="1"/>
          </p:cNvSpPr>
          <p:nvPr>
            <p:ph type="title"/>
          </p:nvPr>
        </p:nvSpPr>
        <p:spPr>
          <a:xfrm>
            <a:off x="3266745" y="531445"/>
            <a:ext cx="6707249" cy="957113"/>
          </a:xfrm>
        </p:spPr>
        <p:txBody>
          <a:bodyPr vert="horz" lIns="91440" tIns="45720" rIns="91440" bIns="45720" rtlCol="0">
            <a:normAutofit/>
          </a:bodyPr>
          <a:lstStyle/>
          <a:p>
            <a:pP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AUTORIZACIONES OTORGADAS</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CATEGORÍAS) Y REQUISITOS</a:t>
            </a:r>
          </a:p>
        </p:txBody>
      </p:sp>
      <p:sp>
        <p:nvSpPr>
          <p:cNvPr id="2" name="Slide Number Placeholder 1">
            <a:extLst>
              <a:ext uri="{FF2B5EF4-FFF2-40B4-BE49-F238E27FC236}">
                <a16:creationId xmlns:a16="http://schemas.microsoft.com/office/drawing/2014/main" id="{338F641D-DE0D-4372-AE45-F1F9EE5433A0}"/>
              </a:ext>
            </a:extLst>
          </p:cNvPr>
          <p:cNvSpPr>
            <a:spLocks noGrp="1"/>
          </p:cNvSpPr>
          <p:nvPr>
            <p:ph type="sldNum" sz="quarter" idx="12"/>
          </p:nvPr>
        </p:nvSpPr>
        <p:spPr>
          <a:xfrm>
            <a:off x="10843533" y="5908840"/>
            <a:ext cx="683339" cy="365125"/>
          </a:xfrm>
        </p:spPr>
        <p:txBody>
          <a:bodyPr/>
          <a:lstStyle/>
          <a:p>
            <a:fld id="{D57F1E4F-1CFF-5643-939E-217C01CDF565}"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2873244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2A46C0-49F9-4F1A-97D8-797810D97D25}"/>
              </a:ext>
            </a:extLst>
          </p:cNvPr>
          <p:cNvPicPr>
            <a:picLocks noChangeAspect="1"/>
          </p:cNvPicPr>
          <p:nvPr/>
        </p:nvPicPr>
        <p:blipFill rotWithShape="1">
          <a:blip r:embed="rId2"/>
          <a:srcRect r="-2" b="24993"/>
          <a:stretch/>
        </p:blipFill>
        <p:spPr>
          <a:xfrm>
            <a:off x="322048" y="-1"/>
            <a:ext cx="3837177" cy="3429000"/>
          </a:xfrm>
          <a:custGeom>
            <a:avLst/>
            <a:gdLst>
              <a:gd name="connsiteX0" fmla="*/ 509916 w 4551305"/>
              <a:gd name="connsiteY0" fmla="*/ 0 h 3429000"/>
              <a:gd name="connsiteX1" fmla="*/ 4551305 w 4551305"/>
              <a:gd name="connsiteY1" fmla="*/ 0 h 3429000"/>
              <a:gd name="connsiteX2" fmla="*/ 4551305 w 4551305"/>
              <a:gd name="connsiteY2" fmla="*/ 1 h 3429000"/>
              <a:gd name="connsiteX3" fmla="*/ 3693885 w 4551305"/>
              <a:gd name="connsiteY3" fmla="*/ 1 h 3429000"/>
              <a:gd name="connsiteX4" fmla="*/ 3181696 w 4551305"/>
              <a:gd name="connsiteY4" fmla="*/ 3429000 h 3429000"/>
              <a:gd name="connsiteX5" fmla="*/ 0 w 4551305"/>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pic>
        <p:nvPicPr>
          <p:cNvPr id="12" name="Picture 11" descr="cid:image001.png@01D54C59.43FFDE20">
            <a:extLst>
              <a:ext uri="{FF2B5EF4-FFF2-40B4-BE49-F238E27FC236}">
                <a16:creationId xmlns:a16="http://schemas.microsoft.com/office/drawing/2014/main" id="{8993ADEC-5589-4862-A337-2F0FFE39151C}"/>
              </a:ext>
            </a:extLst>
          </p:cNvPr>
          <p:cNvPicPr/>
          <p:nvPr/>
        </p:nvPicPr>
        <p:blipFill rotWithShape="1">
          <a:blip r:embed="rId3" r:link="rId4">
            <a:extLst>
              <a:ext uri="{28A0092B-C50C-407E-A947-70E740481C1C}">
                <a14:useLocalDpi xmlns:a14="http://schemas.microsoft.com/office/drawing/2010/main" val="0"/>
              </a:ext>
            </a:extLst>
          </a:blip>
          <a:srcRect l="481" r="6691" b="1"/>
          <a:stretch>
            <a:fillRect/>
          </a:stretch>
        </p:blipFill>
        <p:spPr bwMode="auto">
          <a:xfrm>
            <a:off x="-10633" y="3428999"/>
            <a:ext cx="3514376" cy="3429001"/>
          </a:xfrm>
          <a:custGeom>
            <a:avLst/>
            <a:gdLst>
              <a:gd name="connsiteX0" fmla="*/ 332680 w 3514376"/>
              <a:gd name="connsiteY0" fmla="*/ 0 h 3429001"/>
              <a:gd name="connsiteX1" fmla="*/ 3514376 w 3514376"/>
              <a:gd name="connsiteY1" fmla="*/ 0 h 3429001"/>
              <a:gd name="connsiteX2" fmla="*/ 3002186 w 3514376"/>
              <a:gd name="connsiteY2" fmla="*/ 3429001 h 3429001"/>
              <a:gd name="connsiteX3" fmla="*/ 0 w 3514376"/>
              <a:gd name="connsiteY3" fmla="*/ 3429001 h 3429001"/>
              <a:gd name="connsiteX4" fmla="*/ 0 w 3514376"/>
              <a:gd name="connsiteY4" fmla="*/ 2237155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76" h="3429001">
                <a:moveTo>
                  <a:pt x="332680" y="0"/>
                </a:moveTo>
                <a:lnTo>
                  <a:pt x="3514376" y="0"/>
                </a:lnTo>
                <a:lnTo>
                  <a:pt x="3002186" y="3429001"/>
                </a:lnTo>
                <a:lnTo>
                  <a:pt x="0" y="3429001"/>
                </a:lnTo>
                <a:lnTo>
                  <a:pt x="0" y="2237155"/>
                </a:lnTo>
                <a:close/>
              </a:path>
            </a:pathLst>
          </a:custGeom>
          <a:noFill/>
          <a:ln>
            <a:solidFill>
              <a:schemeClr val="bg1"/>
            </a:solidFill>
          </a:ln>
        </p:spPr>
      </p:pic>
      <p:cxnSp>
        <p:nvCxnSpPr>
          <p:cNvPr id="17" name="Straight Connector 16">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8" name="Content Placeholder 7">
            <a:extLst>
              <a:ext uri="{FF2B5EF4-FFF2-40B4-BE49-F238E27FC236}">
                <a16:creationId xmlns:a16="http://schemas.microsoft.com/office/drawing/2014/main" id="{74BD52F2-CEEE-4D6C-9671-50D4730F7097}"/>
              </a:ext>
            </a:extLst>
          </p:cNvPr>
          <p:cNvSpPr>
            <a:spLocks noGrp="1"/>
          </p:cNvSpPr>
          <p:nvPr>
            <p:ph idx="1"/>
          </p:nvPr>
        </p:nvSpPr>
        <p:spPr>
          <a:xfrm>
            <a:off x="3583172" y="1551329"/>
            <a:ext cx="6433025" cy="5207279"/>
          </a:xfrm>
        </p:spPr>
        <p:txBody>
          <a:bodyPr>
            <a:noAutofit/>
          </a:bodyPr>
          <a:lstStyle/>
          <a:p>
            <a:pPr marL="57150" indent="0" algn="just">
              <a:spcBef>
                <a:spcPts val="0"/>
              </a:spcBef>
              <a:buNone/>
            </a:pPr>
            <a:r>
              <a:rPr lang="en-US" sz="2000" b="1" dirty="0">
                <a:solidFill>
                  <a:schemeClr val="accent1"/>
                </a:solidFill>
                <a:latin typeface="Arial" panose="020B0604020202020204" pitchFamily="34" charset="0"/>
                <a:cs typeface="Arial" panose="020B0604020202020204" pitchFamily="34" charset="0"/>
              </a:rPr>
              <a:t>4. </a:t>
            </a:r>
            <a:r>
              <a:rPr lang="es-US" sz="2000" b="1" dirty="0">
                <a:latin typeface="Arial" panose="020B0604020202020204" pitchFamily="34" charset="0"/>
                <a:cs typeface="Arial" panose="020B0604020202020204" pitchFamily="34" charset="0"/>
              </a:rPr>
              <a:t>Conductor Especial: </a:t>
            </a:r>
          </a:p>
          <a:p>
            <a:pPr marL="57150" indent="0" algn="just">
              <a:spcBef>
                <a:spcPts val="0"/>
              </a:spcBef>
              <a:buNone/>
            </a:pPr>
            <a:endParaRPr lang="es-US" sz="2000" dirty="0">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Ø"/>
            </a:pPr>
            <a:r>
              <a:rPr lang="es-US" sz="1900" dirty="0">
                <a:latin typeface="Arial" panose="020B0604020202020204" pitchFamily="34" charset="0"/>
                <a:cs typeface="Arial" panose="020B0604020202020204" pitchFamily="34" charset="0"/>
              </a:rPr>
              <a:t>Se otorga a aquel individuo que </a:t>
            </a:r>
            <a:r>
              <a:rPr lang="es-US" sz="1900" b="1" dirty="0">
                <a:latin typeface="Arial" panose="020B0604020202020204" pitchFamily="34" charset="0"/>
                <a:cs typeface="Arial" panose="020B0604020202020204" pitchFamily="34" charset="0"/>
              </a:rPr>
              <a:t>no es empleado regular </a:t>
            </a:r>
            <a:r>
              <a:rPr lang="es-US" sz="1900" dirty="0">
                <a:latin typeface="Arial" panose="020B0604020202020204" pitchFamily="34" charset="0"/>
                <a:cs typeface="Arial" panose="020B0604020202020204" pitchFamily="34" charset="0"/>
              </a:rPr>
              <a:t>del gobierno (Rama Ejecutiva), pero </a:t>
            </a:r>
            <a:r>
              <a:rPr lang="es-US" sz="1900" b="1" dirty="0">
                <a:latin typeface="Arial" panose="020B0604020202020204" pitchFamily="34" charset="0"/>
                <a:cs typeface="Arial" panose="020B0604020202020204" pitchFamily="34" charset="0"/>
              </a:rPr>
              <a:t>existe un contrato (legal)</a:t>
            </a:r>
            <a:r>
              <a:rPr lang="es-US" sz="1900" dirty="0">
                <a:latin typeface="Arial" panose="020B0604020202020204" pitchFamily="34" charset="0"/>
                <a:cs typeface="Arial" panose="020B0604020202020204" pitchFamily="34" charset="0"/>
              </a:rPr>
              <a:t> que </a:t>
            </a:r>
            <a:r>
              <a:rPr lang="es-US" sz="1900" b="1" dirty="0">
                <a:latin typeface="Arial" panose="020B0604020202020204" pitchFamily="34" charset="0"/>
                <a:cs typeface="Arial" panose="020B0604020202020204" pitchFamily="34" charset="0"/>
              </a:rPr>
              <a:t>especifica la utilización de un vehículo oficial del gobierno </a:t>
            </a:r>
            <a:r>
              <a:rPr lang="es-US" sz="1900" dirty="0">
                <a:latin typeface="Arial" panose="020B0604020202020204" pitchFamily="34" charset="0"/>
                <a:cs typeface="Arial" panose="020B0604020202020204" pitchFamily="34" charset="0"/>
              </a:rPr>
              <a:t>para ocasiones específicas, determinadas y por tiempo limitado.</a:t>
            </a:r>
          </a:p>
          <a:p>
            <a:pPr lvl="1" algn="just">
              <a:spcBef>
                <a:spcPts val="600"/>
              </a:spcBef>
              <a:buFont typeface="Wingdings" panose="05000000000000000000" pitchFamily="2" charset="2"/>
              <a:buChar char="Ø"/>
            </a:pPr>
            <a:r>
              <a:rPr lang="es-US" sz="1900" b="1" dirty="0">
                <a:latin typeface="Arial" panose="020B0604020202020204" pitchFamily="34" charset="0"/>
                <a:cs typeface="Arial" panose="020B0604020202020204" pitchFamily="34" charset="0"/>
              </a:rPr>
              <a:t>Tener vigente </a:t>
            </a:r>
            <a:r>
              <a:rPr lang="es-US" sz="1900" dirty="0">
                <a:latin typeface="Arial" panose="020B0604020202020204" pitchFamily="34" charset="0"/>
                <a:cs typeface="Arial" panose="020B0604020202020204" pitchFamily="34" charset="0"/>
              </a:rPr>
              <a:t>la licencia de conducir de DTOP y ser </a:t>
            </a:r>
            <a:r>
              <a:rPr lang="es-US" sz="1900" b="1" dirty="0">
                <a:latin typeface="Arial" panose="020B0604020202020204" pitchFamily="34" charset="0"/>
                <a:cs typeface="Arial" panose="020B0604020202020204" pitchFamily="34" charset="0"/>
              </a:rPr>
              <a:t>mayor de 18 años.</a:t>
            </a:r>
            <a:endParaRPr lang="es-US" sz="1900" dirty="0">
              <a:latin typeface="Arial" panose="020B0604020202020204" pitchFamily="34" charset="0"/>
              <a:cs typeface="Arial" panose="020B0604020202020204" pitchFamily="34" charset="0"/>
            </a:endParaRPr>
          </a:p>
          <a:p>
            <a:pPr lvl="1" algn="just">
              <a:spcBef>
                <a:spcPts val="600"/>
              </a:spcBef>
              <a:buFont typeface="Wingdings" panose="05000000000000000000" pitchFamily="2" charset="2"/>
              <a:buChar char="Ø"/>
            </a:pPr>
            <a:r>
              <a:rPr lang="es-US" sz="1900" dirty="0">
                <a:latin typeface="Arial" panose="020B0604020202020204" pitchFamily="34" charset="0"/>
                <a:cs typeface="Arial" panose="020B0604020202020204" pitchFamily="34" charset="0"/>
              </a:rPr>
              <a:t>La ASG indicará en la autorización otorgada la </a:t>
            </a:r>
            <a:r>
              <a:rPr lang="es-US" sz="1900" b="1" dirty="0">
                <a:latin typeface="Arial" panose="020B0604020202020204" pitchFamily="34" charset="0"/>
                <a:cs typeface="Arial" panose="020B0604020202020204" pitchFamily="34" charset="0"/>
              </a:rPr>
              <a:t>categoría </a:t>
            </a:r>
            <a:r>
              <a:rPr lang="es-US" sz="1900" dirty="0">
                <a:latin typeface="Arial" panose="020B0604020202020204" pitchFamily="34" charset="0"/>
                <a:cs typeface="Arial" panose="020B0604020202020204" pitchFamily="34" charset="0"/>
              </a:rPr>
              <a:t>que aparece en la </a:t>
            </a:r>
            <a:r>
              <a:rPr lang="es-US" sz="1900" b="1" dirty="0">
                <a:latin typeface="Arial" panose="020B0604020202020204" pitchFamily="34" charset="0"/>
                <a:cs typeface="Arial" panose="020B0604020202020204" pitchFamily="34" charset="0"/>
              </a:rPr>
              <a:t>licencia oficial de conducir de DTOP.</a:t>
            </a:r>
            <a:endParaRPr lang="es-US" sz="1900" dirty="0">
              <a:latin typeface="Arial" panose="020B0604020202020204" pitchFamily="34" charset="0"/>
              <a:cs typeface="Arial" panose="020B0604020202020204" pitchFamily="34" charset="0"/>
            </a:endParaRPr>
          </a:p>
          <a:p>
            <a:pPr lvl="1" algn="just">
              <a:spcBef>
                <a:spcPts val="600"/>
              </a:spcBef>
              <a:buFont typeface="Wingdings" panose="05000000000000000000" pitchFamily="2" charset="2"/>
              <a:buChar char="Ø"/>
            </a:pPr>
            <a:r>
              <a:rPr lang="es-US" sz="1900" dirty="0">
                <a:latin typeface="Arial" panose="020B0604020202020204" pitchFamily="34" charset="0"/>
                <a:cs typeface="Arial" panose="020B0604020202020204" pitchFamily="34" charset="0"/>
              </a:rPr>
              <a:t>La </a:t>
            </a:r>
            <a:r>
              <a:rPr lang="es-US" sz="1900" b="1" dirty="0">
                <a:latin typeface="Arial" panose="020B0604020202020204" pitchFamily="34" charset="0"/>
                <a:cs typeface="Arial" panose="020B0604020202020204" pitchFamily="34" charset="0"/>
              </a:rPr>
              <a:t>vigencia de la autorización </a:t>
            </a:r>
            <a:r>
              <a:rPr lang="es-US" sz="1900" dirty="0">
                <a:latin typeface="Arial" panose="020B0604020202020204" pitchFamily="34" charset="0"/>
                <a:cs typeface="Arial" panose="020B0604020202020204" pitchFamily="34" charset="0"/>
              </a:rPr>
              <a:t>será de acuerdo a la </a:t>
            </a:r>
            <a:r>
              <a:rPr lang="es-US" sz="1900" b="1" dirty="0">
                <a:latin typeface="Arial" panose="020B0604020202020204" pitchFamily="34" charset="0"/>
                <a:cs typeface="Arial" panose="020B0604020202020204" pitchFamily="34" charset="0"/>
              </a:rPr>
              <a:t>vigencia del contrato existente </a:t>
            </a:r>
            <a:r>
              <a:rPr lang="es-US" sz="1900" dirty="0">
                <a:latin typeface="Arial" panose="020B0604020202020204" pitchFamily="34" charset="0"/>
                <a:cs typeface="Arial" panose="020B0604020202020204" pitchFamily="34" charset="0"/>
              </a:rPr>
              <a:t>entre la agencia gubernamental y la persona o compañía contratada.</a:t>
            </a:r>
          </a:p>
        </p:txBody>
      </p:sp>
      <p:sp>
        <p:nvSpPr>
          <p:cNvPr id="13" name="Title 5">
            <a:extLst>
              <a:ext uri="{FF2B5EF4-FFF2-40B4-BE49-F238E27FC236}">
                <a16:creationId xmlns:a16="http://schemas.microsoft.com/office/drawing/2014/main" id="{E05C46C5-12D2-44C9-96F8-0ABEB6B3DFEC}"/>
              </a:ext>
            </a:extLst>
          </p:cNvPr>
          <p:cNvSpPr>
            <a:spLocks noGrp="1"/>
          </p:cNvSpPr>
          <p:nvPr>
            <p:ph type="title"/>
          </p:nvPr>
        </p:nvSpPr>
        <p:spPr>
          <a:xfrm>
            <a:off x="3308948" y="425724"/>
            <a:ext cx="6707249" cy="957113"/>
          </a:xfrm>
        </p:spPr>
        <p:txBody>
          <a:bodyPr vert="horz" lIns="91440" tIns="45720" rIns="91440" bIns="45720" rtlCol="0">
            <a:normAutofit/>
          </a:bodyPr>
          <a:lstStyle/>
          <a:p>
            <a:pP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AUTORIZACIONES OTORGADAS</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CATEGORÍAS) Y REQUISITOS</a:t>
            </a:r>
          </a:p>
        </p:txBody>
      </p:sp>
      <p:sp>
        <p:nvSpPr>
          <p:cNvPr id="2" name="Slide Number Placeholder 1">
            <a:extLst>
              <a:ext uri="{FF2B5EF4-FFF2-40B4-BE49-F238E27FC236}">
                <a16:creationId xmlns:a16="http://schemas.microsoft.com/office/drawing/2014/main" id="{EFCC2F5B-51CA-4921-A794-29FAEA1A53E1}"/>
              </a:ext>
            </a:extLst>
          </p:cNvPr>
          <p:cNvSpPr>
            <a:spLocks noGrp="1"/>
          </p:cNvSpPr>
          <p:nvPr>
            <p:ph type="sldNum" sz="quarter" idx="12"/>
          </p:nvPr>
        </p:nvSpPr>
        <p:spPr>
          <a:xfrm>
            <a:off x="10909793" y="6067866"/>
            <a:ext cx="683339" cy="365125"/>
          </a:xfrm>
        </p:spPr>
        <p:txBody>
          <a:bodyPr/>
          <a:lstStyle/>
          <a:p>
            <a:fld id="{D57F1E4F-1CFF-5643-939E-217C01CDF565}"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37247107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10F1F47-B9D5-4124-AF13-AAFE39D37385}"/>
              </a:ext>
            </a:extLst>
          </p:cNvPr>
          <p:cNvSpPr>
            <a:spLocks noGrp="1"/>
          </p:cNvSpPr>
          <p:nvPr>
            <p:ph type="title"/>
          </p:nvPr>
        </p:nvSpPr>
        <p:spPr>
          <a:xfrm>
            <a:off x="3201048" y="392894"/>
            <a:ext cx="6314014" cy="981990"/>
          </a:xfrm>
        </p:spPr>
        <p:txBody>
          <a:bodyPr vert="horz" lIns="91440" tIns="45720" rIns="91440" bIns="45720" rtlCol="0" anchor="t">
            <a:normAutofit/>
          </a:bodyPr>
          <a:lstStyle/>
          <a:p>
            <a:pP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AUTORIZACIONES OTORGADAS</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 CATEGORÍAS) Y REQUISITOS</a:t>
            </a:r>
          </a:p>
        </p:txBody>
      </p:sp>
      <p:pic>
        <p:nvPicPr>
          <p:cNvPr id="2" name="Picture 4" descr="Resultado de imagen para imagenes de requisitos">
            <a:extLst>
              <a:ext uri="{FF2B5EF4-FFF2-40B4-BE49-F238E27FC236}">
                <a16:creationId xmlns:a16="http://schemas.microsoft.com/office/drawing/2014/main" id="{082FC62A-8330-425B-90F0-967DDDCD3C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9042316">
            <a:off x="190112" y="1433507"/>
            <a:ext cx="3068814" cy="1273113"/>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7">
            <a:extLst>
              <a:ext uri="{FF2B5EF4-FFF2-40B4-BE49-F238E27FC236}">
                <a16:creationId xmlns:a16="http://schemas.microsoft.com/office/drawing/2014/main" id="{40B46A75-2947-49CF-BF4F-C0FFCC4E4431}"/>
              </a:ext>
            </a:extLst>
          </p:cNvPr>
          <p:cNvSpPr txBox="1">
            <a:spLocks/>
          </p:cNvSpPr>
          <p:nvPr/>
        </p:nvSpPr>
        <p:spPr>
          <a:xfrm>
            <a:off x="3201048" y="1650284"/>
            <a:ext cx="6897109" cy="504206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lnSpc>
                <a:spcPct val="120000"/>
              </a:lnSpc>
              <a:spcBef>
                <a:spcPts val="0"/>
              </a:spcBef>
              <a:buNone/>
            </a:pPr>
            <a:r>
              <a:rPr lang="es-US" sz="2200" b="1" dirty="0">
                <a:latin typeface="Arial" panose="020B0604020202020204" pitchFamily="34" charset="0"/>
                <a:cs typeface="Arial" panose="020B0604020202020204" pitchFamily="34" charset="0"/>
              </a:rPr>
              <a:t>B.  REQUISITOS:</a:t>
            </a:r>
          </a:p>
          <a:p>
            <a:pPr marL="0" indent="0" algn="just">
              <a:lnSpc>
                <a:spcPct val="120000"/>
              </a:lnSpc>
              <a:spcBef>
                <a:spcPts val="0"/>
              </a:spcBef>
            </a:pPr>
            <a:endParaRPr lang="es-US" sz="2200" b="1" dirty="0">
              <a:latin typeface="Arial" panose="020B0604020202020204" pitchFamily="34" charset="0"/>
              <a:cs typeface="Arial" panose="020B0604020202020204" pitchFamily="34" charset="0"/>
            </a:endParaRPr>
          </a:p>
          <a:p>
            <a:pPr marL="400050" lvl="1" indent="0" algn="just">
              <a:lnSpc>
                <a:spcPct val="120000"/>
              </a:lnSpc>
              <a:spcBef>
                <a:spcPts val="0"/>
              </a:spcBef>
              <a:buNone/>
            </a:pPr>
            <a:r>
              <a:rPr lang="es-US" sz="2200" dirty="0">
                <a:latin typeface="Arial" panose="020B0604020202020204" pitchFamily="34" charset="0"/>
                <a:cs typeface="Arial" panose="020B0604020202020204" pitchFamily="34" charset="0"/>
              </a:rPr>
              <a:t>Los siguientes </a:t>
            </a:r>
            <a:r>
              <a:rPr lang="es-US" sz="2200" b="1" dirty="0">
                <a:latin typeface="Arial" panose="020B0604020202020204" pitchFamily="34" charset="0"/>
                <a:cs typeface="Arial" panose="020B0604020202020204" pitchFamily="34" charset="0"/>
              </a:rPr>
              <a:t>requisitos son necesarios para obtener cualquier autorización</a:t>
            </a:r>
            <a:r>
              <a:rPr lang="es-US" sz="2200" dirty="0">
                <a:latin typeface="Arial" panose="020B0604020202020204" pitchFamily="34" charset="0"/>
                <a:cs typeface="Arial" panose="020B0604020202020204" pitchFamily="34" charset="0"/>
              </a:rPr>
              <a:t> para uso de un vehículo oficial del gobierno (Rama Ejecutiva):</a:t>
            </a:r>
          </a:p>
          <a:p>
            <a:pPr algn="just">
              <a:lnSpc>
                <a:spcPct val="120000"/>
              </a:lnSpc>
              <a:spcBef>
                <a:spcPts val="0"/>
              </a:spcBef>
            </a:pPr>
            <a:endParaRPr lang="es-US" sz="2200" dirty="0">
              <a:latin typeface="Arial" panose="020B0604020202020204" pitchFamily="34" charset="0"/>
              <a:cs typeface="Arial" panose="020B0604020202020204" pitchFamily="34" charset="0"/>
            </a:endParaRPr>
          </a:p>
          <a:p>
            <a:pPr lvl="2" algn="just">
              <a:lnSpc>
                <a:spcPct val="120000"/>
              </a:lnSpc>
              <a:spcBef>
                <a:spcPts val="0"/>
              </a:spcBef>
              <a:buFont typeface="Wingdings" panose="05000000000000000000" pitchFamily="2" charset="2"/>
              <a:buChar char="Ø"/>
            </a:pPr>
            <a:r>
              <a:rPr lang="es-US" sz="2200" b="1" dirty="0">
                <a:latin typeface="Arial" panose="020B0604020202020204" pitchFamily="34" charset="0"/>
                <a:cs typeface="Arial" panose="020B0604020202020204" pitchFamily="34" charset="0"/>
              </a:rPr>
              <a:t>Completar</a:t>
            </a:r>
            <a:r>
              <a:rPr lang="es-US" sz="2200" dirty="0">
                <a:latin typeface="Arial" panose="020B0604020202020204" pitchFamily="34" charset="0"/>
                <a:cs typeface="Arial" panose="020B0604020202020204" pitchFamily="34" charset="0"/>
              </a:rPr>
              <a:t> la </a:t>
            </a:r>
            <a:r>
              <a:rPr lang="es-US" sz="2200" b="1" dirty="0">
                <a:latin typeface="Arial" panose="020B0604020202020204" pitchFamily="34" charset="0"/>
                <a:cs typeface="Arial" panose="020B0604020202020204" pitchFamily="34" charset="0"/>
              </a:rPr>
              <a:t>forma ASG-640</a:t>
            </a:r>
            <a:r>
              <a:rPr lang="es-US" sz="2200" dirty="0">
                <a:latin typeface="Arial" panose="020B0604020202020204" pitchFamily="34" charset="0"/>
                <a:cs typeface="Arial" panose="020B0604020202020204" pitchFamily="34" charset="0"/>
              </a:rPr>
              <a:t> “Solicitud y Autorización de Matrícula para Adiestramiento”. </a:t>
            </a:r>
          </a:p>
          <a:p>
            <a:pPr lvl="2" algn="just">
              <a:lnSpc>
                <a:spcPct val="120000"/>
              </a:lnSpc>
              <a:spcBef>
                <a:spcPts val="0"/>
              </a:spcBef>
              <a:buFont typeface="Wingdings" panose="05000000000000000000" pitchFamily="2" charset="2"/>
              <a:buChar char="Ø"/>
            </a:pPr>
            <a:r>
              <a:rPr lang="es-US" sz="2200" b="1" dirty="0">
                <a:latin typeface="Arial" panose="020B0604020202020204" pitchFamily="34" charset="0"/>
                <a:cs typeface="Arial" panose="020B0604020202020204" pitchFamily="34" charset="0"/>
              </a:rPr>
              <a:t>Completar</a:t>
            </a:r>
            <a:r>
              <a:rPr lang="es-US" sz="2200" dirty="0">
                <a:latin typeface="Arial" panose="020B0604020202020204" pitchFamily="34" charset="0"/>
                <a:cs typeface="Arial" panose="020B0604020202020204" pitchFamily="34" charset="0"/>
              </a:rPr>
              <a:t> la </a:t>
            </a:r>
            <a:r>
              <a:rPr lang="es-US" sz="2200" b="1" dirty="0">
                <a:latin typeface="Arial" panose="020B0604020202020204" pitchFamily="34" charset="0"/>
                <a:cs typeface="Arial" panose="020B0604020202020204" pitchFamily="34" charset="0"/>
              </a:rPr>
              <a:t>forma ASG-220-21</a:t>
            </a:r>
            <a:r>
              <a:rPr lang="es-US" sz="2200" dirty="0">
                <a:latin typeface="Arial" panose="020B0604020202020204" pitchFamily="34" charset="0"/>
                <a:cs typeface="Arial" panose="020B0604020202020204" pitchFamily="34" charset="0"/>
              </a:rPr>
              <a:t> “Solicitud y Nombramiento…” e </a:t>
            </a:r>
            <a:r>
              <a:rPr lang="es-US" sz="2200" b="1" dirty="0">
                <a:latin typeface="Arial" panose="020B0604020202020204" pitchFamily="34" charset="0"/>
                <a:cs typeface="Arial" panose="020B0604020202020204" pitchFamily="34" charset="0"/>
              </a:rPr>
              <a:t>incluir copia de la licencia vigente de DTOP</a:t>
            </a:r>
            <a:r>
              <a:rPr lang="es-US" sz="2200" dirty="0">
                <a:latin typeface="Arial" panose="020B0604020202020204" pitchFamily="34" charset="0"/>
                <a:cs typeface="Arial" panose="020B0604020202020204" pitchFamily="34" charset="0"/>
              </a:rPr>
              <a:t> y el </a:t>
            </a:r>
            <a:r>
              <a:rPr lang="es-US" sz="2200" b="1" dirty="0">
                <a:latin typeface="Arial" panose="020B0604020202020204" pitchFamily="34" charset="0"/>
                <a:cs typeface="Arial" panose="020B0604020202020204" pitchFamily="34" charset="0"/>
              </a:rPr>
              <a:t>pago</a:t>
            </a:r>
            <a:r>
              <a:rPr lang="es-US" sz="2200" dirty="0">
                <a:latin typeface="Arial" panose="020B0604020202020204" pitchFamily="34" charset="0"/>
                <a:cs typeface="Arial" panose="020B0604020202020204" pitchFamily="34" charset="0"/>
              </a:rPr>
              <a:t> correspondiente.</a:t>
            </a:r>
          </a:p>
          <a:p>
            <a:pPr lvl="2" algn="just">
              <a:lnSpc>
                <a:spcPct val="120000"/>
              </a:lnSpc>
              <a:spcBef>
                <a:spcPts val="600"/>
              </a:spcBef>
              <a:buFont typeface="Wingdings" panose="05000000000000000000" pitchFamily="2" charset="2"/>
              <a:buChar char="Ø"/>
            </a:pPr>
            <a:r>
              <a:rPr lang="es-US" sz="2200" b="1" dirty="0">
                <a:latin typeface="Arial" panose="020B0604020202020204" pitchFamily="34" charset="0"/>
                <a:cs typeface="Arial" panose="020B0604020202020204" pitchFamily="34" charset="0"/>
              </a:rPr>
              <a:t>Participar</a:t>
            </a:r>
            <a:r>
              <a:rPr lang="es-US" sz="2200" dirty="0">
                <a:latin typeface="Arial" panose="020B0604020202020204" pitchFamily="34" charset="0"/>
                <a:cs typeface="Arial" panose="020B0604020202020204" pitchFamily="34" charset="0"/>
              </a:rPr>
              <a:t> del adiestramiento o en cualquier otro curso que el Administrador de la ASG disponga.</a:t>
            </a:r>
          </a:p>
          <a:p>
            <a:pPr lvl="2" algn="just">
              <a:lnSpc>
                <a:spcPct val="120000"/>
              </a:lnSpc>
              <a:spcBef>
                <a:spcPts val="600"/>
              </a:spcBef>
              <a:buFont typeface="Wingdings" panose="05000000000000000000" pitchFamily="2" charset="2"/>
              <a:buChar char="Ø"/>
            </a:pPr>
            <a:r>
              <a:rPr lang="es-US" sz="2200" b="1" dirty="0">
                <a:latin typeface="Arial" panose="020B0604020202020204" pitchFamily="34" charset="0"/>
                <a:cs typeface="Arial" panose="020B0604020202020204" pitchFamily="34" charset="0"/>
              </a:rPr>
              <a:t>Aprobar</a:t>
            </a:r>
            <a:r>
              <a:rPr lang="es-US" sz="2200" dirty="0">
                <a:latin typeface="Arial" panose="020B0604020202020204" pitchFamily="34" charset="0"/>
                <a:cs typeface="Arial" panose="020B0604020202020204" pitchFamily="34" charset="0"/>
              </a:rPr>
              <a:t> el examen escrito correspondiente al adiestramiento.</a:t>
            </a:r>
          </a:p>
          <a:p>
            <a:pPr algn="just">
              <a:lnSpc>
                <a:spcPct val="120000"/>
              </a:lnSpc>
              <a:spcBef>
                <a:spcPts val="0"/>
              </a:spcBef>
            </a:pPr>
            <a:endParaRPr lang="es-US" sz="2200" dirty="0">
              <a:latin typeface="Arial" panose="020B0604020202020204" pitchFamily="34" charset="0"/>
              <a:cs typeface="Arial" panose="020B0604020202020204" pitchFamily="34" charset="0"/>
            </a:endParaRPr>
          </a:p>
          <a:p>
            <a:pPr lvl="1" algn="just">
              <a:lnSpc>
                <a:spcPct val="120000"/>
              </a:lnSpc>
              <a:spcBef>
                <a:spcPts val="0"/>
              </a:spcBef>
            </a:pPr>
            <a:r>
              <a:rPr lang="es-US" sz="2200" b="1" dirty="0">
                <a:latin typeface="Arial" panose="020B0604020202020204" pitchFamily="34" charset="0"/>
                <a:cs typeface="Arial" panose="020B0604020202020204" pitchFamily="34" charset="0"/>
              </a:rPr>
              <a:t>El individuo o el patrono debe poseer una Póliza de Responsabilidad Pública vigente.</a:t>
            </a:r>
          </a:p>
          <a:p>
            <a:pPr lvl="1">
              <a:lnSpc>
                <a:spcPct val="90000"/>
              </a:lnSpc>
            </a:pPr>
            <a:endParaRPr lang="en-US" sz="1400" dirty="0"/>
          </a:p>
          <a:p>
            <a:pPr marL="0" indent="0">
              <a:lnSpc>
                <a:spcPct val="90000"/>
              </a:lnSpc>
            </a:pPr>
            <a:endParaRPr lang="en-US" sz="1400" b="1" dirty="0"/>
          </a:p>
          <a:p>
            <a:pPr marL="0" indent="0">
              <a:lnSpc>
                <a:spcPct val="90000"/>
              </a:lnSpc>
            </a:pPr>
            <a:endParaRPr lang="en-US" sz="1400" b="1" dirty="0"/>
          </a:p>
          <a:p>
            <a:pPr marL="0" indent="0">
              <a:lnSpc>
                <a:spcPct val="90000"/>
              </a:lnSpc>
            </a:pPr>
            <a:endParaRPr lang="en-US" sz="1400" b="1" dirty="0"/>
          </a:p>
        </p:txBody>
      </p:sp>
      <p:pic>
        <p:nvPicPr>
          <p:cNvPr id="12" name="Picture 11" descr="cid:image001.png@01D54C59.43FFDE20">
            <a:extLst>
              <a:ext uri="{FF2B5EF4-FFF2-40B4-BE49-F238E27FC236}">
                <a16:creationId xmlns:a16="http://schemas.microsoft.com/office/drawing/2014/main" id="{8993ADEC-5589-4862-A337-2F0FFE39151C}"/>
              </a:ext>
            </a:extLst>
          </p:cNvPr>
          <p:cNvPicPr/>
          <p:nvPr/>
        </p:nvPicPr>
        <p:blipFill rotWithShape="1">
          <a:blip r:embed="rId3" r:link="rId4">
            <a:extLst>
              <a:ext uri="{28A0092B-C50C-407E-A947-70E740481C1C}">
                <a14:useLocalDpi xmlns:a14="http://schemas.microsoft.com/office/drawing/2010/main" val="0"/>
              </a:ext>
            </a:extLst>
          </a:blip>
          <a:srcRect t="10530" r="1" b="6288"/>
          <a:stretch>
            <a:fillRect/>
          </a:stretch>
        </p:blipFill>
        <p:spPr bwMode="auto">
          <a:xfrm>
            <a:off x="394284" y="3843277"/>
            <a:ext cx="2523714" cy="1866781"/>
          </a:xfrm>
          <a:prstGeom prst="rect">
            <a:avLst/>
          </a:prstGeom>
          <a:noFill/>
        </p:spPr>
      </p:pic>
      <p:sp>
        <p:nvSpPr>
          <p:cNvPr id="3" name="Slide Number Placeholder 2">
            <a:extLst>
              <a:ext uri="{FF2B5EF4-FFF2-40B4-BE49-F238E27FC236}">
                <a16:creationId xmlns:a16="http://schemas.microsoft.com/office/drawing/2014/main" id="{9A32ECC9-1F19-43E0-AEAC-89D11FFF0C84}"/>
              </a:ext>
            </a:extLst>
          </p:cNvPr>
          <p:cNvSpPr>
            <a:spLocks noGrp="1"/>
          </p:cNvSpPr>
          <p:nvPr>
            <p:ph type="sldNum" sz="quarter" idx="12"/>
          </p:nvPr>
        </p:nvSpPr>
        <p:spPr>
          <a:xfrm>
            <a:off x="10883289" y="6099981"/>
            <a:ext cx="683339" cy="365125"/>
          </a:xfrm>
        </p:spPr>
        <p:txBody>
          <a:bodyPr/>
          <a:lstStyle/>
          <a:p>
            <a:fld id="{D57F1E4F-1CFF-5643-939E-217C01CDF565}"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15131850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EDF0-8172-4AD8-9C27-A22D70C7F259}"/>
              </a:ext>
            </a:extLst>
          </p:cNvPr>
          <p:cNvSpPr>
            <a:spLocks noGrp="1"/>
          </p:cNvSpPr>
          <p:nvPr>
            <p:ph type="title"/>
          </p:nvPr>
        </p:nvSpPr>
        <p:spPr>
          <a:xfrm>
            <a:off x="1776885" y="430584"/>
            <a:ext cx="8028295" cy="617734"/>
          </a:xfrm>
        </p:spPr>
        <p:txBody>
          <a:bodyPr>
            <a:normAutofit/>
          </a:bodyPr>
          <a:lstStyle/>
          <a:p>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RESPONSABILIDADES DEL CONDUCTOR</a:t>
            </a:r>
            <a:endParaRPr lang="es-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1227E02-A386-4EC8-9E42-B60E38C23E56}"/>
              </a:ext>
            </a:extLst>
          </p:cNvPr>
          <p:cNvPicPr>
            <a:picLocks noChangeAspect="1"/>
          </p:cNvPicPr>
          <p:nvPr/>
        </p:nvPicPr>
        <p:blipFill rotWithShape="1">
          <a:blip r:embed="rId2">
            <a:alphaModFix/>
          </a:blip>
          <a:srcRect t="3213" r="1" b="9490"/>
          <a:stretch/>
        </p:blipFill>
        <p:spPr>
          <a:xfrm>
            <a:off x="-37037" y="3708789"/>
            <a:ext cx="2278965" cy="1424472"/>
          </a:xfrm>
          <a:custGeom>
            <a:avLst/>
            <a:gdLst>
              <a:gd name="connsiteX0" fmla="*/ 0 w 2474319"/>
              <a:gd name="connsiteY0" fmla="*/ 0 h 1698991"/>
              <a:gd name="connsiteX1" fmla="*/ 2210007 w 2474319"/>
              <a:gd name="connsiteY1" fmla="*/ 0 h 1698991"/>
              <a:gd name="connsiteX2" fmla="*/ 2474319 w 2474319"/>
              <a:gd name="connsiteY2" fmla="*/ 1698991 h 1698991"/>
              <a:gd name="connsiteX3" fmla="*/ 188387 w 2474319"/>
              <a:gd name="connsiteY3" fmla="*/ 1698991 h 1698991"/>
              <a:gd name="connsiteX4" fmla="*/ 0 w 2474319"/>
              <a:gd name="connsiteY4" fmla="*/ 574652 h 169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319" h="1698991">
                <a:moveTo>
                  <a:pt x="0" y="0"/>
                </a:moveTo>
                <a:lnTo>
                  <a:pt x="2210007" y="0"/>
                </a:lnTo>
                <a:lnTo>
                  <a:pt x="2474319" y="1698991"/>
                </a:lnTo>
                <a:lnTo>
                  <a:pt x="188387" y="1698991"/>
                </a:lnTo>
                <a:lnTo>
                  <a:pt x="0" y="574652"/>
                </a:lnTo>
                <a:close/>
              </a:path>
            </a:pathLst>
          </a:custGeom>
        </p:spPr>
      </p:pic>
      <p:pic>
        <p:nvPicPr>
          <p:cNvPr id="8" name="Picture 7">
            <a:extLst>
              <a:ext uri="{FF2B5EF4-FFF2-40B4-BE49-F238E27FC236}">
                <a16:creationId xmlns:a16="http://schemas.microsoft.com/office/drawing/2014/main" id="{B7474A91-D46D-4CE6-87FE-25C6EA854FDA}"/>
              </a:ext>
            </a:extLst>
          </p:cNvPr>
          <p:cNvPicPr>
            <a:picLocks noChangeAspect="1"/>
          </p:cNvPicPr>
          <p:nvPr/>
        </p:nvPicPr>
        <p:blipFill rotWithShape="1">
          <a:blip r:embed="rId3">
            <a:alphaModFix/>
          </a:blip>
          <a:srcRect l="11362" r="5922" b="3"/>
          <a:stretch/>
        </p:blipFill>
        <p:spPr>
          <a:xfrm>
            <a:off x="188384" y="5127992"/>
            <a:ext cx="2278965" cy="1730008"/>
          </a:xfrm>
          <a:custGeom>
            <a:avLst/>
            <a:gdLst>
              <a:gd name="connsiteX0" fmla="*/ 0 w 2555404"/>
              <a:gd name="connsiteY0" fmla="*/ 0 h 1730008"/>
              <a:gd name="connsiteX1" fmla="*/ 2285932 w 2555404"/>
              <a:gd name="connsiteY1" fmla="*/ 0 h 1730008"/>
              <a:gd name="connsiteX2" fmla="*/ 2538174 w 2555404"/>
              <a:gd name="connsiteY2" fmla="*/ 1621404 h 1730008"/>
              <a:gd name="connsiteX3" fmla="*/ 2538508 w 2555404"/>
              <a:gd name="connsiteY3" fmla="*/ 1621404 h 1730008"/>
              <a:gd name="connsiteX4" fmla="*/ 2555404 w 2555404"/>
              <a:gd name="connsiteY4" fmla="*/ 1730008 h 1730008"/>
              <a:gd name="connsiteX5" fmla="*/ 289868 w 2555404"/>
              <a:gd name="connsiteY5" fmla="*/ 1730008 h 173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404" h="1730008">
                <a:moveTo>
                  <a:pt x="0" y="0"/>
                </a:moveTo>
                <a:lnTo>
                  <a:pt x="2285932" y="0"/>
                </a:lnTo>
                <a:lnTo>
                  <a:pt x="2538174" y="1621404"/>
                </a:lnTo>
                <a:lnTo>
                  <a:pt x="2538508" y="1621404"/>
                </a:lnTo>
                <a:lnTo>
                  <a:pt x="2555404" y="1730008"/>
                </a:lnTo>
                <a:lnTo>
                  <a:pt x="289868" y="1730008"/>
                </a:lnTo>
                <a:close/>
              </a:path>
            </a:pathLst>
          </a:custGeom>
        </p:spPr>
      </p:pic>
      <p:sp>
        <p:nvSpPr>
          <p:cNvPr id="80" name="Isosceles Triangle 8">
            <a:extLst>
              <a:ext uri="{FF2B5EF4-FFF2-40B4-BE49-F238E27FC236}">
                <a16:creationId xmlns:a16="http://schemas.microsoft.com/office/drawing/2014/main" id="{2AC0F484-DB7C-404B-BF79-70F127C9A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4" name="Rectangle 9">
            <a:extLst>
              <a:ext uri="{FF2B5EF4-FFF2-40B4-BE49-F238E27FC236}">
                <a16:creationId xmlns:a16="http://schemas.microsoft.com/office/drawing/2014/main" id="{6ADBAD8C-6D2A-46C0-9C53-3ACAEDCECE15}"/>
              </a:ext>
            </a:extLst>
          </p:cNvPr>
          <p:cNvSpPr>
            <a:spLocks noGrp="1" noChangeArrowheads="1"/>
          </p:cNvSpPr>
          <p:nvPr>
            <p:ph idx="1"/>
          </p:nvPr>
        </p:nvSpPr>
        <p:spPr>
          <a:xfrm>
            <a:off x="2134082" y="1204377"/>
            <a:ext cx="7897814" cy="5379108"/>
          </a:xfrm>
        </p:spPr>
        <p:txBody>
          <a:bodyPr>
            <a:noAutofit/>
          </a:bodyPr>
          <a:lstStyle/>
          <a:p>
            <a:pPr algn="just">
              <a:spcBef>
                <a:spcPts val="0"/>
              </a:spcBef>
              <a:buFont typeface="Wingdings" panose="05000000000000000000" pitchFamily="2" charset="2"/>
              <a:buChar char="Ø"/>
            </a:pPr>
            <a:r>
              <a:rPr lang="es-US" sz="2000" dirty="0">
                <a:latin typeface="Arial" panose="020B0604020202020204" pitchFamily="34" charset="0"/>
                <a:cs typeface="Arial" panose="020B0604020202020204" pitchFamily="34" charset="0"/>
              </a:rPr>
              <a:t>Según el Reglamento 9177, todo </a:t>
            </a:r>
            <a:r>
              <a:rPr lang="es-US" sz="2000" b="1" dirty="0">
                <a:latin typeface="Arial" panose="020B0604020202020204" pitchFamily="34" charset="0"/>
                <a:cs typeface="Arial" panose="020B0604020202020204" pitchFamily="34" charset="0"/>
              </a:rPr>
              <a:t>conductor autorizado</a:t>
            </a:r>
            <a:r>
              <a:rPr lang="es-US" sz="2000" dirty="0">
                <a:latin typeface="Arial" panose="020B0604020202020204" pitchFamily="34" charset="0"/>
                <a:cs typeface="Arial" panose="020B0604020202020204" pitchFamily="34" charset="0"/>
              </a:rPr>
              <a:t> por la ASG a utilizar un vehículo oficial, durante horas laborable, tiene la responsabilidad de: </a:t>
            </a:r>
          </a:p>
          <a:p>
            <a:pPr marL="0" indent="0" algn="just">
              <a:lnSpc>
                <a:spcPct val="90000"/>
              </a:lnSpc>
              <a:spcBef>
                <a:spcPts val="0"/>
              </a:spcBef>
              <a:buNone/>
            </a:pPr>
            <a:endParaRPr lang="es-US" sz="1200" b="1" dirty="0">
              <a:latin typeface="Arial" panose="020B0604020202020204" pitchFamily="34" charset="0"/>
              <a:cs typeface="Arial" panose="020B0604020202020204" pitchFamily="34" charset="0"/>
            </a:endParaRPr>
          </a:p>
          <a:p>
            <a:pPr lvl="1" algn="just">
              <a:lnSpc>
                <a:spcPct val="90000"/>
              </a:lnSpc>
              <a:spcBef>
                <a:spcPts val="0"/>
              </a:spcBef>
              <a:spcAft>
                <a:spcPts val="600"/>
              </a:spcAft>
              <a:buFont typeface="Wingdings" pitchFamily="2" charset="2"/>
              <a:buChar char="§"/>
            </a:pPr>
            <a:r>
              <a:rPr lang="es-US" sz="1900" b="1" dirty="0">
                <a:latin typeface="Arial" panose="020B0604020202020204" pitchFamily="34" charset="0"/>
                <a:cs typeface="Arial" panose="020B0604020202020204" pitchFamily="34" charset="0"/>
              </a:rPr>
              <a:t>Realizar inspección diaria </a:t>
            </a:r>
            <a:r>
              <a:rPr lang="es-US" sz="1900" dirty="0">
                <a:latin typeface="Arial" panose="020B0604020202020204" pitchFamily="34" charset="0"/>
                <a:cs typeface="Arial" panose="020B0604020202020204" pitchFamily="34" charset="0"/>
              </a:rPr>
              <a:t>del vehículo asignado.</a:t>
            </a:r>
          </a:p>
          <a:p>
            <a:pPr lvl="1" algn="just">
              <a:lnSpc>
                <a:spcPct val="90000"/>
              </a:lnSpc>
              <a:spcBef>
                <a:spcPts val="0"/>
              </a:spcBef>
              <a:spcAft>
                <a:spcPts val="600"/>
              </a:spcAft>
              <a:buFont typeface="Wingdings" pitchFamily="2" charset="2"/>
              <a:buChar char="§"/>
            </a:pPr>
            <a:r>
              <a:rPr lang="es-US" sz="1900" b="1" dirty="0">
                <a:latin typeface="Arial" panose="020B0604020202020204" pitchFamily="34" charset="0"/>
                <a:cs typeface="Arial" panose="020B0604020202020204" pitchFamily="34" charset="0"/>
              </a:rPr>
              <a:t>Cumplimentar</a:t>
            </a:r>
            <a:r>
              <a:rPr lang="es-US" sz="1900" dirty="0">
                <a:latin typeface="Arial" panose="020B0604020202020204" pitchFamily="34" charset="0"/>
                <a:cs typeface="Arial" panose="020B0604020202020204" pitchFamily="34" charset="0"/>
              </a:rPr>
              <a:t> el formulario de inspección diaria del vehículo.</a:t>
            </a:r>
          </a:p>
          <a:p>
            <a:pPr lvl="1" algn="just">
              <a:lnSpc>
                <a:spcPct val="90000"/>
              </a:lnSpc>
              <a:spcBef>
                <a:spcPts val="0"/>
              </a:spcBef>
              <a:spcAft>
                <a:spcPts val="600"/>
              </a:spcAft>
              <a:buFont typeface="Wingdings" pitchFamily="2" charset="2"/>
              <a:buChar char="§"/>
            </a:pPr>
            <a:r>
              <a:rPr lang="es-US" sz="1900" b="1" dirty="0">
                <a:latin typeface="Arial" panose="020B0604020202020204" pitchFamily="34" charset="0"/>
                <a:cs typeface="Arial" panose="020B0604020202020204" pitchFamily="34" charset="0"/>
              </a:rPr>
              <a:t>Transportar</a:t>
            </a:r>
            <a:r>
              <a:rPr lang="es-US" sz="1900" dirty="0">
                <a:latin typeface="Arial" panose="020B0604020202020204" pitchFamily="34" charset="0"/>
                <a:cs typeface="Arial" panose="020B0604020202020204" pitchFamily="34" charset="0"/>
              </a:rPr>
              <a:t> en el vehículo oficial a las </a:t>
            </a:r>
            <a:r>
              <a:rPr lang="es-US" sz="1900" b="1" dirty="0">
                <a:latin typeface="Arial" panose="020B0604020202020204" pitchFamily="34" charset="0"/>
                <a:cs typeface="Arial" panose="020B0604020202020204" pitchFamily="34" charset="0"/>
              </a:rPr>
              <a:t>personas autorizadas solamente.</a:t>
            </a:r>
          </a:p>
          <a:p>
            <a:pPr lvl="1" algn="just">
              <a:lnSpc>
                <a:spcPct val="90000"/>
              </a:lnSpc>
              <a:spcBef>
                <a:spcPts val="0"/>
              </a:spcBef>
              <a:spcAft>
                <a:spcPts val="600"/>
              </a:spcAft>
              <a:buFont typeface="Wingdings" pitchFamily="2" charset="2"/>
              <a:buChar char="§"/>
            </a:pPr>
            <a:r>
              <a:rPr lang="es-US" sz="1900" b="1" dirty="0">
                <a:latin typeface="Arial" panose="020B0604020202020204" pitchFamily="34" charset="0"/>
                <a:cs typeface="Arial" panose="020B0604020202020204" pitchFamily="34" charset="0"/>
              </a:rPr>
              <a:t>Cumplir con la ruta trazada.</a:t>
            </a:r>
            <a:endParaRPr lang="es-US" sz="1900" dirty="0">
              <a:latin typeface="Arial" panose="020B0604020202020204" pitchFamily="34" charset="0"/>
              <a:cs typeface="Arial" panose="020B0604020202020204" pitchFamily="34" charset="0"/>
            </a:endParaRPr>
          </a:p>
          <a:p>
            <a:pPr lvl="1" algn="just">
              <a:lnSpc>
                <a:spcPct val="90000"/>
              </a:lnSpc>
              <a:spcBef>
                <a:spcPts val="0"/>
              </a:spcBef>
              <a:spcAft>
                <a:spcPts val="600"/>
              </a:spcAft>
              <a:buFont typeface="Wingdings" pitchFamily="2" charset="2"/>
              <a:buChar char="§"/>
            </a:pPr>
            <a:r>
              <a:rPr lang="es-US" sz="1900" b="1" dirty="0">
                <a:latin typeface="Arial" panose="020B0604020202020204" pitchFamily="34" charset="0"/>
                <a:cs typeface="Arial" panose="020B0604020202020204" pitchFamily="34" charset="0"/>
              </a:rPr>
              <a:t>Reportar </a:t>
            </a:r>
            <a:r>
              <a:rPr lang="es-US" sz="1900" dirty="0">
                <a:latin typeface="Arial" panose="020B0604020202020204" pitchFamily="34" charset="0"/>
                <a:cs typeface="Arial" panose="020B0604020202020204" pitchFamily="34" charset="0"/>
              </a:rPr>
              <a:t>todo accidente o irregularidad diariamente,</a:t>
            </a:r>
          </a:p>
          <a:p>
            <a:pPr lvl="1" algn="just">
              <a:lnSpc>
                <a:spcPct val="90000"/>
              </a:lnSpc>
              <a:spcBef>
                <a:spcPts val="0"/>
              </a:spcBef>
              <a:spcAft>
                <a:spcPts val="600"/>
              </a:spcAft>
              <a:buFont typeface="Wingdings" pitchFamily="2" charset="2"/>
              <a:buChar char="§"/>
            </a:pPr>
            <a:r>
              <a:rPr lang="es-US" sz="1900" b="1" dirty="0">
                <a:latin typeface="Arial" panose="020B0604020202020204" pitchFamily="34" charset="0"/>
                <a:cs typeface="Arial" panose="020B0604020202020204" pitchFamily="34" charset="0"/>
              </a:rPr>
              <a:t>Notificar</a:t>
            </a:r>
            <a:r>
              <a:rPr lang="es-US" sz="1900" dirty="0">
                <a:latin typeface="Arial" panose="020B0604020202020204" pitchFamily="34" charset="0"/>
                <a:cs typeface="Arial" panose="020B0604020202020204" pitchFamily="34" charset="0"/>
              </a:rPr>
              <a:t> toda pérdida de la tarjeta de autorización o de combustible.</a:t>
            </a:r>
          </a:p>
          <a:p>
            <a:pPr lvl="1" algn="just">
              <a:lnSpc>
                <a:spcPct val="90000"/>
              </a:lnSpc>
              <a:spcBef>
                <a:spcPts val="0"/>
              </a:spcBef>
              <a:spcAft>
                <a:spcPts val="600"/>
              </a:spcAft>
              <a:buFont typeface="Wingdings" pitchFamily="2" charset="2"/>
              <a:buChar char="§"/>
            </a:pPr>
            <a:r>
              <a:rPr lang="es-US" sz="1900" b="1" dirty="0">
                <a:latin typeface="Arial" panose="020B0604020202020204" pitchFamily="34" charset="0"/>
                <a:cs typeface="Arial" panose="020B0604020202020204" pitchFamily="34" charset="0"/>
              </a:rPr>
              <a:t>Cumplir</a:t>
            </a:r>
            <a:r>
              <a:rPr lang="es-US" sz="1900" dirty="0">
                <a:latin typeface="Arial" panose="020B0604020202020204" pitchFamily="34" charset="0"/>
                <a:cs typeface="Arial" panose="020B0604020202020204" pitchFamily="34" charset="0"/>
              </a:rPr>
              <a:t> con las normativas de la </a:t>
            </a:r>
            <a:r>
              <a:rPr lang="es-US" sz="1900" b="1" dirty="0">
                <a:latin typeface="Arial" panose="020B0604020202020204" pitchFamily="34" charset="0"/>
                <a:cs typeface="Arial" panose="020B0604020202020204" pitchFamily="34" charset="0"/>
              </a:rPr>
              <a:t>Ley 60-2014, </a:t>
            </a:r>
            <a:r>
              <a:rPr lang="es-US" sz="1900" dirty="0">
                <a:latin typeface="Arial" panose="020B0604020202020204" pitchFamily="34" charset="0"/>
                <a:cs typeface="Arial" panose="020B0604020202020204" pitchFamily="34" charset="0"/>
              </a:rPr>
              <a:t>y el </a:t>
            </a:r>
            <a:r>
              <a:rPr lang="es-US" sz="1900" b="1" dirty="0">
                <a:latin typeface="Arial" panose="020B0604020202020204" pitchFamily="34" charset="0"/>
                <a:cs typeface="Arial" panose="020B0604020202020204" pitchFamily="34" charset="0"/>
              </a:rPr>
              <a:t>Reglamento 9177.</a:t>
            </a:r>
            <a:endParaRPr lang="es-US" sz="1900" dirty="0">
              <a:latin typeface="Arial" panose="020B0604020202020204" pitchFamily="34" charset="0"/>
              <a:cs typeface="Arial" panose="020B0604020202020204" pitchFamily="34" charset="0"/>
            </a:endParaRPr>
          </a:p>
          <a:p>
            <a:pPr lvl="1" algn="just">
              <a:lnSpc>
                <a:spcPct val="90000"/>
              </a:lnSpc>
              <a:spcBef>
                <a:spcPts val="0"/>
              </a:spcBef>
              <a:spcAft>
                <a:spcPts val="600"/>
              </a:spcAft>
              <a:buFont typeface="Wingdings" pitchFamily="2" charset="2"/>
              <a:buChar char="§"/>
            </a:pPr>
            <a:r>
              <a:rPr lang="es-US" sz="1900" b="1" dirty="0">
                <a:latin typeface="Arial" panose="020B0604020202020204" pitchFamily="34" charset="0"/>
                <a:cs typeface="Arial" panose="020B0604020202020204" pitchFamily="34" charset="0"/>
              </a:rPr>
              <a:t>Conducir con la debida precaución</a:t>
            </a:r>
            <a:r>
              <a:rPr lang="es-US" sz="1900" dirty="0">
                <a:latin typeface="Arial" panose="020B0604020202020204" pitchFamily="34" charset="0"/>
                <a:cs typeface="Arial" panose="020B0604020202020204" pitchFamily="34" charset="0"/>
              </a:rPr>
              <a:t>, según lo exige la Ley Núm. 22 de 7 de enero de 2000, “Ley de Vehículos y Tránsito de Puerto Rico” del Departamento de Transportación y Obras Públicas (DTOP).</a:t>
            </a:r>
          </a:p>
        </p:txBody>
      </p:sp>
      <p:pic>
        <p:nvPicPr>
          <p:cNvPr id="5" name="Picture 4">
            <a:extLst>
              <a:ext uri="{FF2B5EF4-FFF2-40B4-BE49-F238E27FC236}">
                <a16:creationId xmlns:a16="http://schemas.microsoft.com/office/drawing/2014/main" id="{ACF26055-9410-4FBF-A924-9F9D821153E8}"/>
              </a:ext>
            </a:extLst>
          </p:cNvPr>
          <p:cNvPicPr>
            <a:picLocks noChangeAspect="1"/>
          </p:cNvPicPr>
          <p:nvPr/>
        </p:nvPicPr>
        <p:blipFill>
          <a:blip r:embed="rId4"/>
          <a:stretch>
            <a:fillRect/>
          </a:stretch>
        </p:blipFill>
        <p:spPr>
          <a:xfrm>
            <a:off x="234114" y="1968737"/>
            <a:ext cx="1551359" cy="1551359"/>
          </a:xfrm>
          <a:prstGeom prst="rect">
            <a:avLst/>
          </a:prstGeom>
        </p:spPr>
      </p:pic>
      <p:pic>
        <p:nvPicPr>
          <p:cNvPr id="12" name="Picture 11" descr="cid:image001.png@01D54C59.43FFDE20">
            <a:extLst>
              <a:ext uri="{FF2B5EF4-FFF2-40B4-BE49-F238E27FC236}">
                <a16:creationId xmlns:a16="http://schemas.microsoft.com/office/drawing/2014/main" id="{CA149FD9-7E73-4EC5-A7FF-7B3BB0BBD6E2}"/>
              </a:ext>
            </a:extLst>
          </p:cNvPr>
          <p:cNvPicPr/>
          <p:nvPr/>
        </p:nvPicPr>
        <p:blipFill rotWithShape="1">
          <a:blip r:embed="rId5" r:link="rId6">
            <a:extLst>
              <a:ext uri="{28A0092B-C50C-407E-A947-70E740481C1C}">
                <a14:useLocalDpi xmlns:a14="http://schemas.microsoft.com/office/drawing/2010/main" val="0"/>
              </a:ext>
            </a:extLst>
          </a:blip>
          <a:srcRect t="10530" r="1" b="6288"/>
          <a:stretch>
            <a:fillRect/>
          </a:stretch>
        </p:blipFill>
        <p:spPr bwMode="auto">
          <a:xfrm>
            <a:off x="134518" y="298237"/>
            <a:ext cx="1750553" cy="1685812"/>
          </a:xfrm>
          <a:prstGeom prst="rect">
            <a:avLst/>
          </a:prstGeom>
          <a:noFill/>
        </p:spPr>
      </p:pic>
      <p:sp>
        <p:nvSpPr>
          <p:cNvPr id="3" name="Slide Number Placeholder 2">
            <a:extLst>
              <a:ext uri="{FF2B5EF4-FFF2-40B4-BE49-F238E27FC236}">
                <a16:creationId xmlns:a16="http://schemas.microsoft.com/office/drawing/2014/main" id="{A0D7CF8A-67A9-428D-A1CD-811A777C30EE}"/>
              </a:ext>
            </a:extLst>
          </p:cNvPr>
          <p:cNvSpPr>
            <a:spLocks noGrp="1"/>
          </p:cNvSpPr>
          <p:nvPr>
            <p:ph type="sldNum" sz="quarter" idx="12"/>
          </p:nvPr>
        </p:nvSpPr>
        <p:spPr>
          <a:xfrm>
            <a:off x="10817028" y="5992996"/>
            <a:ext cx="683339" cy="365125"/>
          </a:xfrm>
        </p:spPr>
        <p:txBody>
          <a:bodyPr/>
          <a:lstStyle/>
          <a:p>
            <a:fld id="{D57F1E4F-1CFF-5643-939E-217C01CDF565}"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954820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Resultado de imagen para imagenes de inspección visual">
            <a:extLst>
              <a:ext uri="{FF2B5EF4-FFF2-40B4-BE49-F238E27FC236}">
                <a16:creationId xmlns:a16="http://schemas.microsoft.com/office/drawing/2014/main" id="{3A3B45C3-71D4-4E11-8276-C7D09E7B73D5}"/>
              </a:ext>
            </a:extLst>
          </p:cNvPr>
          <p:cNvPicPr/>
          <p:nvPr/>
        </p:nvPicPr>
        <p:blipFill rotWithShape="1">
          <a:blip r:embed="rId2">
            <a:extLst>
              <a:ext uri="{28A0092B-C50C-407E-A947-70E740481C1C}">
                <a14:useLocalDpi xmlns:a14="http://schemas.microsoft.com/office/drawing/2010/main" val="0"/>
              </a:ext>
            </a:extLst>
          </a:blip>
          <a:srcRect l="45036" r="-2" b="-2"/>
          <a:stretch/>
        </p:blipFill>
        <p:spPr bwMode="auto">
          <a:xfrm>
            <a:off x="20" y="10"/>
            <a:ext cx="2328794" cy="4236843"/>
          </a:xfrm>
          <a:custGeom>
            <a:avLst/>
            <a:gdLst>
              <a:gd name="connsiteX0" fmla="*/ 0 w 2328814"/>
              <a:gd name="connsiteY0" fmla="*/ 0 h 4236853"/>
              <a:gd name="connsiteX1" fmla="*/ 1674254 w 2328814"/>
              <a:gd name="connsiteY1" fmla="*/ 0 h 4236853"/>
              <a:gd name="connsiteX2" fmla="*/ 2328814 w 2328814"/>
              <a:gd name="connsiteY2" fmla="*/ 4236853 h 4236853"/>
              <a:gd name="connsiteX3" fmla="*/ 16388 w 2328814"/>
              <a:gd name="connsiteY3" fmla="*/ 4236853 h 4236853"/>
              <a:gd name="connsiteX4" fmla="*/ 0 w 2328814"/>
              <a:gd name="connsiteY4" fmla="*/ 4139983 h 423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14" h="4236853">
                <a:moveTo>
                  <a:pt x="0" y="0"/>
                </a:moveTo>
                <a:lnTo>
                  <a:pt x="1674254" y="0"/>
                </a:lnTo>
                <a:lnTo>
                  <a:pt x="2328814" y="4236853"/>
                </a:lnTo>
                <a:lnTo>
                  <a:pt x="16388" y="4236853"/>
                </a:lnTo>
                <a:lnTo>
                  <a:pt x="0" y="4139983"/>
                </a:lnTo>
                <a:close/>
              </a:path>
            </a:pathLst>
          </a:custGeom>
          <a:noFill/>
          <a:ln>
            <a:solidFill>
              <a:schemeClr val="bg1"/>
            </a:solidFill>
          </a:ln>
        </p:spPr>
      </p:pic>
      <p:pic>
        <p:nvPicPr>
          <p:cNvPr id="6" name="Picture 5" descr="cid:image001.png@01D54C59.43FFDE20">
            <a:extLst>
              <a:ext uri="{FF2B5EF4-FFF2-40B4-BE49-F238E27FC236}">
                <a16:creationId xmlns:a16="http://schemas.microsoft.com/office/drawing/2014/main" id="{C816D4F8-9312-4276-961A-9EAC6FB8BDAB}"/>
              </a:ext>
            </a:extLst>
          </p:cNvPr>
          <p:cNvPicPr/>
          <p:nvPr/>
        </p:nvPicPr>
        <p:blipFill rotWithShape="1">
          <a:blip r:embed="rId3" r:link="rId4">
            <a:extLst>
              <a:ext uri="{28A0092B-C50C-407E-A947-70E740481C1C}">
                <a14:useLocalDpi xmlns:a14="http://schemas.microsoft.com/office/drawing/2010/main" val="0"/>
              </a:ext>
            </a:extLst>
          </a:blip>
          <a:srcRect l="115" r="6320" b="-3"/>
          <a:stretch>
            <a:fillRect/>
          </a:stretch>
        </p:blipFill>
        <p:spPr bwMode="auto">
          <a:xfrm>
            <a:off x="16388" y="4236854"/>
            <a:ext cx="2717668" cy="2630875"/>
          </a:xfrm>
          <a:custGeom>
            <a:avLst/>
            <a:gdLst>
              <a:gd name="connsiteX0" fmla="*/ 0 w 2717668"/>
              <a:gd name="connsiteY0" fmla="*/ 0 h 2630875"/>
              <a:gd name="connsiteX1" fmla="*/ 2312426 w 2717668"/>
              <a:gd name="connsiteY1" fmla="*/ 0 h 2630875"/>
              <a:gd name="connsiteX2" fmla="*/ 2717668 w 2717668"/>
              <a:gd name="connsiteY2" fmla="*/ 2623063 h 2630875"/>
              <a:gd name="connsiteX3" fmla="*/ 2717668 w 2717668"/>
              <a:gd name="connsiteY3" fmla="*/ 2630875 h 2630875"/>
              <a:gd name="connsiteX4" fmla="*/ 445069 w 2717668"/>
              <a:gd name="connsiteY4" fmla="*/ 2630875 h 263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668" h="2630875">
                <a:moveTo>
                  <a:pt x="0" y="0"/>
                </a:moveTo>
                <a:lnTo>
                  <a:pt x="2312426" y="0"/>
                </a:lnTo>
                <a:lnTo>
                  <a:pt x="2717668" y="2623063"/>
                </a:lnTo>
                <a:lnTo>
                  <a:pt x="2717668" y="2630875"/>
                </a:lnTo>
                <a:lnTo>
                  <a:pt x="445069" y="2630875"/>
                </a:lnTo>
                <a:close/>
              </a:path>
            </a:pathLst>
          </a:custGeom>
          <a:noFill/>
          <a:ln>
            <a:solidFill>
              <a:schemeClr val="bg1"/>
            </a:solidFill>
          </a:ln>
        </p:spPr>
      </p:pic>
      <p:sp>
        <p:nvSpPr>
          <p:cNvPr id="13" name="Isosceles Triangle 8">
            <a:extLst>
              <a:ext uri="{FF2B5EF4-FFF2-40B4-BE49-F238E27FC236}">
                <a16:creationId xmlns:a16="http://schemas.microsoft.com/office/drawing/2014/main" id="{F3854125-A15A-4F48-9A1E-93AEF2DD9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cxnSp>
        <p:nvCxnSpPr>
          <p:cNvPr id="15" name="Straight Connector 14">
            <a:extLst>
              <a:ext uri="{FF2B5EF4-FFF2-40B4-BE49-F238E27FC236}">
                <a16:creationId xmlns:a16="http://schemas.microsoft.com/office/drawing/2014/main" id="{4FAD2C3C-5408-44D9-8176-56D9F3C3E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333" y="4236854"/>
            <a:ext cx="2298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3CBF0913-4D2D-4145-81CC-070065EEC009}"/>
              </a:ext>
            </a:extLst>
          </p:cNvPr>
          <p:cNvSpPr>
            <a:spLocks noGrp="1"/>
          </p:cNvSpPr>
          <p:nvPr>
            <p:ph idx="1"/>
          </p:nvPr>
        </p:nvSpPr>
        <p:spPr>
          <a:xfrm>
            <a:off x="1892617" y="2040264"/>
            <a:ext cx="7992080" cy="4435155"/>
          </a:xfrm>
        </p:spPr>
        <p:txBody>
          <a:bodyPr>
            <a:normAutofit lnSpcReduction="10000"/>
          </a:bodyPr>
          <a:lstStyle/>
          <a:p>
            <a:pPr marL="914400" lvl="1" indent="-457200" algn="just">
              <a:buFont typeface="+mj-lt"/>
              <a:buAutoNum type="alphaUcPeriod"/>
            </a:pPr>
            <a:r>
              <a:rPr lang="es-US" sz="2200" b="1" dirty="0">
                <a:latin typeface="Arial" panose="020B0604020202020204" pitchFamily="34" charset="0"/>
                <a:cs typeface="Arial" panose="020B0604020202020204" pitchFamily="34" charset="0"/>
              </a:rPr>
              <a:t>Inspecciones Diarias, son dos (2) tipos; la “Visual” y la “Operacional”:</a:t>
            </a:r>
          </a:p>
          <a:p>
            <a:pPr marL="1314450" lvl="2" indent="-457200" algn="just">
              <a:buFont typeface="+mj-lt"/>
              <a:buAutoNum type="arabicPeriod"/>
            </a:pPr>
            <a:r>
              <a:rPr lang="es-US" sz="2200" b="1" dirty="0">
                <a:latin typeface="Arial" panose="020B0604020202020204" pitchFamily="34" charset="0"/>
                <a:cs typeface="Arial" panose="020B0604020202020204" pitchFamily="34" charset="0"/>
              </a:rPr>
              <a:t>Inspección Visual</a:t>
            </a:r>
            <a:r>
              <a:rPr lang="es-US" sz="2200" dirty="0">
                <a:latin typeface="Arial" panose="020B0604020202020204" pitchFamily="34" charset="0"/>
                <a:cs typeface="Arial" panose="020B0604020202020204" pitchFamily="34" charset="0"/>
              </a:rPr>
              <a:t> – La realiza el </a:t>
            </a:r>
            <a:r>
              <a:rPr lang="es-US" sz="2200" b="1" dirty="0">
                <a:latin typeface="Arial" panose="020B0604020202020204" pitchFamily="34" charset="0"/>
                <a:cs typeface="Arial" panose="020B0604020202020204" pitchFamily="34" charset="0"/>
              </a:rPr>
              <a:t>Gerente Transportación y Gerente Auxiliar</a:t>
            </a:r>
            <a:r>
              <a:rPr lang="es-US" sz="2200" dirty="0">
                <a:latin typeface="Arial" panose="020B0604020202020204" pitchFamily="34" charset="0"/>
                <a:cs typeface="Arial" panose="020B0604020202020204" pitchFamily="34" charset="0"/>
              </a:rPr>
              <a:t>, el cual se asegurará de inspeccionar los vehículos de la flota, </a:t>
            </a:r>
            <a:r>
              <a:rPr lang="es-US" sz="2200" b="1" dirty="0">
                <a:latin typeface="Arial" panose="020B0604020202020204" pitchFamily="34" charset="0"/>
                <a:cs typeface="Arial" panose="020B0604020202020204" pitchFamily="34" charset="0"/>
              </a:rPr>
              <a:t>antes</a:t>
            </a:r>
            <a:r>
              <a:rPr lang="es-US" sz="2200" dirty="0">
                <a:latin typeface="Arial" panose="020B0604020202020204" pitchFamily="34" charset="0"/>
                <a:cs typeface="Arial" panose="020B0604020202020204" pitchFamily="34" charset="0"/>
              </a:rPr>
              <a:t> de entrar en movimiento en la mañana y por la </a:t>
            </a:r>
            <a:r>
              <a:rPr lang="es-US" sz="2200" b="1" dirty="0">
                <a:latin typeface="Arial" panose="020B0604020202020204" pitchFamily="34" charset="0"/>
                <a:cs typeface="Arial" panose="020B0604020202020204" pitchFamily="34" charset="0"/>
              </a:rPr>
              <a:t>tarde</a:t>
            </a:r>
            <a:r>
              <a:rPr lang="es-US" sz="2200" dirty="0">
                <a:latin typeface="Arial" panose="020B0604020202020204" pitchFamily="34" charset="0"/>
                <a:cs typeface="Arial" panose="020B0604020202020204" pitchFamily="34" charset="0"/>
              </a:rPr>
              <a:t> al regreso, lo siguiente :</a:t>
            </a:r>
          </a:p>
          <a:p>
            <a:pPr marL="0" indent="0" algn="just">
              <a:spcBef>
                <a:spcPts val="0"/>
              </a:spcBef>
              <a:buNone/>
            </a:pPr>
            <a:endParaRPr lang="es-US" sz="2200" dirty="0">
              <a:latin typeface="Arial" panose="020B0604020202020204" pitchFamily="34" charset="0"/>
              <a:cs typeface="Arial" panose="020B0604020202020204" pitchFamily="34" charset="0"/>
            </a:endParaRPr>
          </a:p>
          <a:p>
            <a:pPr lvl="3" algn="just">
              <a:spcBef>
                <a:spcPts val="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  focos, espejos , </a:t>
            </a:r>
            <a:r>
              <a:rPr lang="es-US" sz="2200" dirty="0" err="1">
                <a:latin typeface="Arial" panose="020B0604020202020204" pitchFamily="34" charset="0"/>
                <a:cs typeface="Arial" panose="020B0604020202020204" pitchFamily="34" charset="0"/>
              </a:rPr>
              <a:t>wipers</a:t>
            </a:r>
            <a:r>
              <a:rPr lang="es-US" sz="2200" dirty="0">
                <a:latin typeface="Arial" panose="020B0604020202020204" pitchFamily="34" charset="0"/>
                <a:cs typeface="Arial" panose="020B0604020202020204" pitchFamily="34" charset="0"/>
              </a:rPr>
              <a:t>, neumáticos.</a:t>
            </a:r>
          </a:p>
          <a:p>
            <a:pPr lvl="3" algn="just">
              <a:spcBef>
                <a:spcPts val="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  puertas, bonete, baúl y su contenido.</a:t>
            </a:r>
          </a:p>
          <a:p>
            <a:pPr lvl="3" algn="just">
              <a:spcBef>
                <a:spcPts val="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  extintor (no limita el uso del vehículo oficial al no 	tenerlo). </a:t>
            </a:r>
          </a:p>
          <a:p>
            <a:pPr lvl="3" algn="just">
              <a:spcBef>
                <a:spcPts val="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  bitácora, millaje, recibo.</a:t>
            </a:r>
          </a:p>
          <a:p>
            <a:pPr marL="1371600" lvl="3" indent="0">
              <a:spcBef>
                <a:spcPts val="0"/>
              </a:spcBef>
              <a:buNone/>
            </a:pPr>
            <a:endParaRPr lang="es-US" sz="2000" dirty="0">
              <a:latin typeface="Arial" panose="020B0604020202020204" pitchFamily="34" charset="0"/>
              <a:cs typeface="Arial" panose="020B0604020202020204" pitchFamily="34" charset="0"/>
            </a:endParaRPr>
          </a:p>
          <a:p>
            <a:pPr marL="914400" lvl="2" indent="0">
              <a:spcBef>
                <a:spcPts val="0"/>
              </a:spcBef>
              <a:buNone/>
            </a:pPr>
            <a:endParaRPr lang="es-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D68E9D6-E12B-4B03-A4AD-6E452C2CAC47}"/>
              </a:ext>
            </a:extLst>
          </p:cNvPr>
          <p:cNvSpPr>
            <a:spLocks noGrp="1"/>
          </p:cNvSpPr>
          <p:nvPr>
            <p:ph type="sldNum" sz="quarter" idx="12"/>
          </p:nvPr>
        </p:nvSpPr>
        <p:spPr>
          <a:xfrm>
            <a:off x="10958989" y="6014858"/>
            <a:ext cx="683339" cy="365125"/>
          </a:xfrm>
        </p:spPr>
        <p:txBody>
          <a:bodyPr/>
          <a:lstStyle/>
          <a:p>
            <a:fld id="{D57F1E4F-1CFF-5643-939E-217C01CDF565}" type="slidenum">
              <a:rPr lang="en-US" smtClean="0">
                <a:solidFill>
                  <a:schemeClr val="bg1"/>
                </a:solidFill>
              </a:rPr>
              <a:pPr/>
              <a:t>24</a:t>
            </a:fld>
            <a:endParaRPr lang="en-US" dirty="0">
              <a:solidFill>
                <a:schemeClr val="bg1"/>
              </a:solidFill>
            </a:endParaRPr>
          </a:p>
        </p:txBody>
      </p:sp>
      <p:sp>
        <p:nvSpPr>
          <p:cNvPr id="9" name="Title 1">
            <a:extLst>
              <a:ext uri="{FF2B5EF4-FFF2-40B4-BE49-F238E27FC236}">
                <a16:creationId xmlns:a16="http://schemas.microsoft.com/office/drawing/2014/main" id="{0E18D2B3-A890-4508-AC75-23D16CDCCB9E}"/>
              </a:ext>
            </a:extLst>
          </p:cNvPr>
          <p:cNvSpPr txBox="1">
            <a:spLocks/>
          </p:cNvSpPr>
          <p:nvPr/>
        </p:nvSpPr>
        <p:spPr>
          <a:xfrm>
            <a:off x="1473295" y="574803"/>
            <a:ext cx="8073277" cy="8906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NORMAS GENERALES DE MANTENIMIENTO</a:t>
            </a: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Gerentes</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Conductores</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772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Resultado de imagen para imagenes de inspección operacional de vehiculos">
            <a:extLst>
              <a:ext uri="{FF2B5EF4-FFF2-40B4-BE49-F238E27FC236}">
                <a16:creationId xmlns:a16="http://schemas.microsoft.com/office/drawing/2014/main" id="{C8B397F2-EA09-49F6-A046-071B74C69D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123" b="2"/>
          <a:stretch/>
        </p:blipFill>
        <p:spPr bwMode="auto">
          <a:xfrm>
            <a:off x="2" y="10"/>
            <a:ext cx="1945697" cy="1714488"/>
          </a:xfrm>
          <a:custGeom>
            <a:avLst/>
            <a:gdLst>
              <a:gd name="connsiteX0" fmla="*/ 0 w 1945697"/>
              <a:gd name="connsiteY0" fmla="*/ 0 h 1714498"/>
              <a:gd name="connsiteX1" fmla="*/ 1678973 w 1945697"/>
              <a:gd name="connsiteY1" fmla="*/ 0 h 1714498"/>
              <a:gd name="connsiteX2" fmla="*/ 1945697 w 1945697"/>
              <a:gd name="connsiteY2" fmla="*/ 1714498 h 1714498"/>
              <a:gd name="connsiteX3" fmla="*/ 0 w 1945697"/>
              <a:gd name="connsiteY3" fmla="*/ 1714498 h 1714498"/>
            </a:gdLst>
            <a:ahLst/>
            <a:cxnLst>
              <a:cxn ang="0">
                <a:pos x="connsiteX0" y="connsiteY0"/>
              </a:cxn>
              <a:cxn ang="0">
                <a:pos x="connsiteX1" y="connsiteY1"/>
              </a:cxn>
              <a:cxn ang="0">
                <a:pos x="connsiteX2" y="connsiteY2"/>
              </a:cxn>
              <a:cxn ang="0">
                <a:pos x="connsiteX3" y="connsiteY3"/>
              </a:cxn>
            </a:cxnLst>
            <a:rect l="l" t="t" r="r" b="b"/>
            <a:pathLst>
              <a:path w="1945697" h="1714498">
                <a:moveTo>
                  <a:pt x="0" y="0"/>
                </a:moveTo>
                <a:lnTo>
                  <a:pt x="1678973" y="0"/>
                </a:lnTo>
                <a:lnTo>
                  <a:pt x="1945697" y="1714498"/>
                </a:lnTo>
                <a:lnTo>
                  <a:pt x="0" y="1714498"/>
                </a:lnTo>
                <a:close/>
              </a:path>
            </a:pathLst>
          </a:custGeom>
          <a:noFill/>
          <a:extLst>
            <a:ext uri="{909E8E84-426E-40DD-AFC4-6F175D3DCCD1}">
              <a14:hiddenFill xmlns:a14="http://schemas.microsoft.com/office/drawing/2010/main">
                <a:solidFill>
                  <a:srgbClr val="FFFFFF"/>
                </a:solidFill>
              </a14:hiddenFill>
            </a:ext>
          </a:extLst>
        </p:spPr>
      </p:pic>
      <p:pic>
        <p:nvPicPr>
          <p:cNvPr id="8" name="Picture 7" descr="cid:image001.png@01D54C59.43FFDE20">
            <a:extLst>
              <a:ext uri="{FF2B5EF4-FFF2-40B4-BE49-F238E27FC236}">
                <a16:creationId xmlns:a16="http://schemas.microsoft.com/office/drawing/2014/main" id="{1F37E73C-EA9D-4F41-AEE0-915234B23102}"/>
              </a:ext>
            </a:extLst>
          </p:cNvPr>
          <p:cNvPicPr/>
          <p:nvPr/>
        </p:nvPicPr>
        <p:blipFill rotWithShape="1">
          <a:blip r:embed="rId3" r:link="rId4">
            <a:alphaModFix/>
            <a:extLst>
              <a:ext uri="{28A0092B-C50C-407E-A947-70E740481C1C}">
                <a14:useLocalDpi xmlns:a14="http://schemas.microsoft.com/office/drawing/2010/main" val="0"/>
              </a:ext>
            </a:extLst>
          </a:blip>
          <a:srcRect t="9295" r="-4" b="5048"/>
          <a:stretch>
            <a:fillRect/>
          </a:stretch>
        </p:blipFill>
        <p:spPr bwMode="auto">
          <a:xfrm>
            <a:off x="1" y="1714496"/>
            <a:ext cx="2210007" cy="1714498"/>
          </a:xfrm>
          <a:custGeom>
            <a:avLst/>
            <a:gdLst>
              <a:gd name="connsiteX0" fmla="*/ 0 w 2210007"/>
              <a:gd name="connsiteY0" fmla="*/ 0 h 1714498"/>
              <a:gd name="connsiteX1" fmla="*/ 1943283 w 2210007"/>
              <a:gd name="connsiteY1" fmla="*/ 0 h 1714498"/>
              <a:gd name="connsiteX2" fmla="*/ 2210007 w 2210007"/>
              <a:gd name="connsiteY2" fmla="*/ 1714498 h 1714498"/>
              <a:gd name="connsiteX3" fmla="*/ 0 w 2210007"/>
              <a:gd name="connsiteY3" fmla="*/ 1714498 h 1714498"/>
            </a:gdLst>
            <a:ahLst/>
            <a:cxnLst>
              <a:cxn ang="0">
                <a:pos x="connsiteX0" y="connsiteY0"/>
              </a:cxn>
              <a:cxn ang="0">
                <a:pos x="connsiteX1" y="connsiteY1"/>
              </a:cxn>
              <a:cxn ang="0">
                <a:pos x="connsiteX2" y="connsiteY2"/>
              </a:cxn>
              <a:cxn ang="0">
                <a:pos x="connsiteX3" y="connsiteY3"/>
              </a:cxn>
            </a:cxnLst>
            <a:rect l="l" t="t" r="r" b="b"/>
            <a:pathLst>
              <a:path w="2210007" h="1714498">
                <a:moveTo>
                  <a:pt x="0" y="0"/>
                </a:moveTo>
                <a:lnTo>
                  <a:pt x="1943283" y="0"/>
                </a:lnTo>
                <a:lnTo>
                  <a:pt x="2210007" y="1714498"/>
                </a:lnTo>
                <a:lnTo>
                  <a:pt x="0" y="1714498"/>
                </a:lnTo>
                <a:close/>
              </a:path>
            </a:pathLst>
          </a:custGeom>
          <a:noFill/>
        </p:spPr>
      </p:pic>
      <p:pic>
        <p:nvPicPr>
          <p:cNvPr id="1028" name="Picture 4" descr="Resultado de imagen para imagenes de inspección operacional de vehiculos">
            <a:extLst>
              <a:ext uri="{FF2B5EF4-FFF2-40B4-BE49-F238E27FC236}">
                <a16:creationId xmlns:a16="http://schemas.microsoft.com/office/drawing/2014/main" id="{94B270F0-DF9D-4042-BF56-4BA26010F2AF}"/>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t="18517" r="1" b="1756"/>
          <a:stretch/>
        </p:blipFill>
        <p:spPr bwMode="auto">
          <a:xfrm>
            <a:off x="1" y="3429005"/>
            <a:ext cx="2210007" cy="1698991"/>
          </a:xfrm>
          <a:custGeom>
            <a:avLst/>
            <a:gdLst>
              <a:gd name="connsiteX0" fmla="*/ 0 w 2474319"/>
              <a:gd name="connsiteY0" fmla="*/ 0 h 1698991"/>
              <a:gd name="connsiteX1" fmla="*/ 2210007 w 2474319"/>
              <a:gd name="connsiteY1" fmla="*/ 0 h 1698991"/>
              <a:gd name="connsiteX2" fmla="*/ 2474319 w 2474319"/>
              <a:gd name="connsiteY2" fmla="*/ 1698991 h 1698991"/>
              <a:gd name="connsiteX3" fmla="*/ 188387 w 2474319"/>
              <a:gd name="connsiteY3" fmla="*/ 1698991 h 1698991"/>
              <a:gd name="connsiteX4" fmla="*/ 0 w 2474319"/>
              <a:gd name="connsiteY4" fmla="*/ 574652 h 169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319" h="1698991">
                <a:moveTo>
                  <a:pt x="0" y="0"/>
                </a:moveTo>
                <a:lnTo>
                  <a:pt x="2210007" y="0"/>
                </a:lnTo>
                <a:lnTo>
                  <a:pt x="2474319" y="1698991"/>
                </a:lnTo>
                <a:lnTo>
                  <a:pt x="188387" y="1698991"/>
                </a:lnTo>
                <a:lnTo>
                  <a:pt x="0" y="574652"/>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3C732BF-DC53-454F-A139-3393A61AFE79}"/>
              </a:ext>
            </a:extLst>
          </p:cNvPr>
          <p:cNvPicPr>
            <a:picLocks noChangeAspect="1"/>
          </p:cNvPicPr>
          <p:nvPr/>
        </p:nvPicPr>
        <p:blipFill rotWithShape="1">
          <a:blip r:embed="rId6">
            <a:alphaModFix/>
          </a:blip>
          <a:srcRect r="1710" b="4"/>
          <a:stretch/>
        </p:blipFill>
        <p:spPr>
          <a:xfrm>
            <a:off x="188384" y="5127992"/>
            <a:ext cx="2233968" cy="1730008"/>
          </a:xfrm>
          <a:custGeom>
            <a:avLst/>
            <a:gdLst>
              <a:gd name="connsiteX0" fmla="*/ 0 w 2555404"/>
              <a:gd name="connsiteY0" fmla="*/ 0 h 1730008"/>
              <a:gd name="connsiteX1" fmla="*/ 2285932 w 2555404"/>
              <a:gd name="connsiteY1" fmla="*/ 0 h 1730008"/>
              <a:gd name="connsiteX2" fmla="*/ 2538174 w 2555404"/>
              <a:gd name="connsiteY2" fmla="*/ 1621404 h 1730008"/>
              <a:gd name="connsiteX3" fmla="*/ 2538508 w 2555404"/>
              <a:gd name="connsiteY3" fmla="*/ 1621404 h 1730008"/>
              <a:gd name="connsiteX4" fmla="*/ 2555404 w 2555404"/>
              <a:gd name="connsiteY4" fmla="*/ 1730008 h 1730008"/>
              <a:gd name="connsiteX5" fmla="*/ 289868 w 2555404"/>
              <a:gd name="connsiteY5" fmla="*/ 1730008 h 173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404" h="1730008">
                <a:moveTo>
                  <a:pt x="0" y="0"/>
                </a:moveTo>
                <a:lnTo>
                  <a:pt x="2285932" y="0"/>
                </a:lnTo>
                <a:lnTo>
                  <a:pt x="2538174" y="1621404"/>
                </a:lnTo>
                <a:lnTo>
                  <a:pt x="2538508" y="1621404"/>
                </a:lnTo>
                <a:lnTo>
                  <a:pt x="2555404" y="1730008"/>
                </a:lnTo>
                <a:lnTo>
                  <a:pt x="289868" y="1730008"/>
                </a:lnTo>
                <a:close/>
              </a:path>
            </a:pathLst>
          </a:custGeom>
        </p:spPr>
      </p:pic>
      <p:sp>
        <p:nvSpPr>
          <p:cNvPr id="73" name="Isosceles Triangle 8">
            <a:extLst>
              <a:ext uri="{FF2B5EF4-FFF2-40B4-BE49-F238E27FC236}">
                <a16:creationId xmlns:a16="http://schemas.microsoft.com/office/drawing/2014/main" id="{2AC0F484-DB7C-404B-BF79-70F127C9A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5" name="Content Placeholder 2">
            <a:extLst>
              <a:ext uri="{FF2B5EF4-FFF2-40B4-BE49-F238E27FC236}">
                <a16:creationId xmlns:a16="http://schemas.microsoft.com/office/drawing/2014/main" id="{3CBF0913-4D2D-4145-81CC-070065EEC009}"/>
              </a:ext>
            </a:extLst>
          </p:cNvPr>
          <p:cNvSpPr>
            <a:spLocks noGrp="1"/>
          </p:cNvSpPr>
          <p:nvPr>
            <p:ph idx="1"/>
          </p:nvPr>
        </p:nvSpPr>
        <p:spPr>
          <a:xfrm>
            <a:off x="1786673" y="1714440"/>
            <a:ext cx="8404249" cy="5128107"/>
          </a:xfrm>
        </p:spPr>
        <p:txBody>
          <a:bodyPr>
            <a:noAutofit/>
          </a:bodyPr>
          <a:lstStyle/>
          <a:p>
            <a:pPr marL="1257300" lvl="2" indent="-342900" algn="just">
              <a:spcBef>
                <a:spcPts val="0"/>
              </a:spcBef>
              <a:buFont typeface="+mj-lt"/>
              <a:buAutoNum type="arabicPeriod" startAt="2"/>
            </a:pPr>
            <a:r>
              <a:rPr lang="es-US" sz="2200" b="1" dirty="0">
                <a:latin typeface="Arial" panose="020B0604020202020204" pitchFamily="34" charset="0"/>
                <a:cs typeface="Arial" panose="020B0604020202020204" pitchFamily="34" charset="0"/>
              </a:rPr>
              <a:t>Inspección Operacional </a:t>
            </a:r>
            <a:r>
              <a:rPr lang="es-US" sz="2200" dirty="0">
                <a:latin typeface="Arial" panose="020B0604020202020204" pitchFamily="34" charset="0"/>
                <a:cs typeface="Arial" panose="020B0604020202020204" pitchFamily="34" charset="0"/>
              </a:rPr>
              <a:t>– La realiza el </a:t>
            </a:r>
            <a:r>
              <a:rPr lang="es-US" sz="2200" b="1" dirty="0">
                <a:latin typeface="Arial" panose="020B0604020202020204" pitchFamily="34" charset="0"/>
                <a:cs typeface="Arial" panose="020B0604020202020204" pitchFamily="34" charset="0"/>
              </a:rPr>
              <a:t>Conductor</a:t>
            </a:r>
            <a:r>
              <a:rPr lang="es-US" sz="2200" dirty="0">
                <a:latin typeface="Arial" panose="020B0604020202020204" pitchFamily="34" charset="0"/>
                <a:cs typeface="Arial" panose="020B0604020202020204" pitchFamily="34" charset="0"/>
              </a:rPr>
              <a:t> </a:t>
            </a:r>
            <a:r>
              <a:rPr lang="es-US" sz="2200" b="1" dirty="0">
                <a:latin typeface="Arial" panose="020B0604020202020204" pitchFamily="34" charset="0"/>
                <a:cs typeface="Arial" panose="020B0604020202020204" pitchFamily="34" charset="0"/>
              </a:rPr>
              <a:t>antes de salir en la mañana</a:t>
            </a:r>
            <a:r>
              <a:rPr lang="es-US" sz="2200" dirty="0">
                <a:latin typeface="Arial" panose="020B0604020202020204" pitchFamily="34" charset="0"/>
                <a:cs typeface="Arial" panose="020B0604020202020204" pitchFamily="34" charset="0"/>
              </a:rPr>
              <a:t>, el cual cotejará en el vehículo oficial lo siguiente:</a:t>
            </a:r>
          </a:p>
          <a:p>
            <a:pPr marL="914400" lvl="2" indent="0" algn="just">
              <a:spcBef>
                <a:spcPts val="0"/>
              </a:spcBef>
              <a:buNone/>
            </a:pPr>
            <a:endParaRPr lang="es-US" sz="2200" dirty="0">
              <a:latin typeface="Arial" panose="020B0604020202020204" pitchFamily="34" charset="0"/>
              <a:cs typeface="Arial" panose="020B0604020202020204" pitchFamily="34" charset="0"/>
            </a:endParaRPr>
          </a:p>
          <a:p>
            <a:pPr lvl="3" algn="just">
              <a:spcBef>
                <a:spcPts val="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  presión de aire y condición de los neumáticos.</a:t>
            </a:r>
          </a:p>
          <a:p>
            <a:pPr lvl="3" algn="just">
              <a:spcBef>
                <a:spcPts val="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  las herramientas y repuesta (neumático).</a:t>
            </a:r>
          </a:p>
          <a:p>
            <a:pPr lvl="3" algn="just">
              <a:spcBef>
                <a:spcPts val="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  bocina, luces, frenos y la emergencia.</a:t>
            </a:r>
          </a:p>
          <a:p>
            <a:pPr lvl="3" algn="just">
              <a:spcBef>
                <a:spcPts val="0"/>
              </a:spcBef>
              <a:buFont typeface="Wingdings" panose="05000000000000000000" pitchFamily="2" charset="2"/>
              <a:buChar char="Ø"/>
            </a:pPr>
            <a:r>
              <a:rPr lang="es-US" sz="2200" dirty="0">
                <a:latin typeface="Arial" panose="020B0604020202020204" pitchFamily="34" charset="0"/>
                <a:cs typeface="Arial" panose="020B0604020202020204" pitchFamily="34" charset="0"/>
              </a:rPr>
              <a:t>  </a:t>
            </a:r>
            <a:r>
              <a:rPr lang="es-US" sz="2200" dirty="0" err="1">
                <a:latin typeface="Arial" panose="020B0604020202020204" pitchFamily="34" charset="0"/>
                <a:cs typeface="Arial" panose="020B0604020202020204" pitchFamily="34" charset="0"/>
              </a:rPr>
              <a:t>wipers</a:t>
            </a:r>
            <a:r>
              <a:rPr lang="es-US" sz="2200" dirty="0">
                <a:latin typeface="Arial" panose="020B0604020202020204" pitchFamily="34" charset="0"/>
                <a:cs typeface="Arial" panose="020B0604020202020204" pitchFamily="34" charset="0"/>
              </a:rPr>
              <a:t>, agua, aceite, etc.</a:t>
            </a:r>
          </a:p>
          <a:p>
            <a:pPr lvl="3" algn="just">
              <a:spcBef>
                <a:spcPts val="0"/>
              </a:spcBef>
              <a:buFont typeface="Wingdings" panose="05000000000000000000" pitchFamily="2" charset="2"/>
              <a:buChar char="Ø"/>
            </a:pPr>
            <a:endParaRPr lang="es-US" sz="2200" dirty="0">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ü"/>
            </a:pPr>
            <a:r>
              <a:rPr lang="es-US" sz="2200" dirty="0">
                <a:latin typeface="Arial" panose="020B0604020202020204" pitchFamily="34" charset="0"/>
                <a:cs typeface="Arial" panose="020B0604020202020204" pitchFamily="34" charset="0"/>
              </a:rPr>
              <a:t>Estas </a:t>
            </a:r>
            <a:r>
              <a:rPr lang="es-US" sz="2200" b="1" dirty="0">
                <a:latin typeface="Arial" panose="020B0604020202020204" pitchFamily="34" charset="0"/>
                <a:cs typeface="Arial" panose="020B0604020202020204" pitchFamily="34" charset="0"/>
              </a:rPr>
              <a:t>inspecciones</a:t>
            </a:r>
            <a:r>
              <a:rPr lang="es-US" sz="2200" dirty="0">
                <a:latin typeface="Arial" panose="020B0604020202020204" pitchFamily="34" charset="0"/>
                <a:cs typeface="Arial" panose="020B0604020202020204" pitchFamily="34" charset="0"/>
              </a:rPr>
              <a:t> se harán a todos los vehículos oficiales, irrelevante de a quién o para qué uso estén asignados.  Serán  realizadas tanto por el </a:t>
            </a:r>
            <a:r>
              <a:rPr lang="es-US" sz="2200" b="1" dirty="0">
                <a:latin typeface="Arial" panose="020B0604020202020204" pitchFamily="34" charset="0"/>
                <a:cs typeface="Arial" panose="020B0604020202020204" pitchFamily="34" charset="0"/>
              </a:rPr>
              <a:t>Gerente de Transportación, Gerente Auxiliar y  los Conductores.</a:t>
            </a:r>
          </a:p>
        </p:txBody>
      </p:sp>
      <p:sp>
        <p:nvSpPr>
          <p:cNvPr id="2" name="Slide Number Placeholder 1">
            <a:extLst>
              <a:ext uri="{FF2B5EF4-FFF2-40B4-BE49-F238E27FC236}">
                <a16:creationId xmlns:a16="http://schemas.microsoft.com/office/drawing/2014/main" id="{3DC1EB93-854E-4F9F-A3B2-522C07CE43AD}"/>
              </a:ext>
            </a:extLst>
          </p:cNvPr>
          <p:cNvSpPr>
            <a:spLocks noGrp="1"/>
          </p:cNvSpPr>
          <p:nvPr>
            <p:ph type="sldNum" sz="quarter" idx="12"/>
          </p:nvPr>
        </p:nvSpPr>
        <p:spPr>
          <a:xfrm>
            <a:off x="10817601" y="5992996"/>
            <a:ext cx="683339" cy="365125"/>
          </a:xfrm>
        </p:spPr>
        <p:txBody>
          <a:bodyPr/>
          <a:lstStyle/>
          <a:p>
            <a:fld id="{D57F1E4F-1CFF-5643-939E-217C01CDF565}" type="slidenum">
              <a:rPr lang="en-US" smtClean="0">
                <a:solidFill>
                  <a:schemeClr val="bg1"/>
                </a:solidFill>
              </a:rPr>
              <a:pPr/>
              <a:t>25</a:t>
            </a:fld>
            <a:endParaRPr lang="en-US" dirty="0">
              <a:solidFill>
                <a:schemeClr val="bg1"/>
              </a:solidFill>
            </a:endParaRPr>
          </a:p>
        </p:txBody>
      </p:sp>
      <p:sp>
        <p:nvSpPr>
          <p:cNvPr id="12" name="Title 1">
            <a:extLst>
              <a:ext uri="{FF2B5EF4-FFF2-40B4-BE49-F238E27FC236}">
                <a16:creationId xmlns:a16="http://schemas.microsoft.com/office/drawing/2014/main" id="{FB6B44EE-8FBE-4125-8AD0-424BE886074D}"/>
              </a:ext>
            </a:extLst>
          </p:cNvPr>
          <p:cNvSpPr>
            <a:spLocks noGrp="1"/>
          </p:cNvSpPr>
          <p:nvPr>
            <p:ph type="title"/>
          </p:nvPr>
        </p:nvSpPr>
        <p:spPr>
          <a:xfrm>
            <a:off x="1910617" y="574803"/>
            <a:ext cx="8073277" cy="890668"/>
          </a:xfrm>
        </p:spPr>
        <p:txBody>
          <a:bodyPr>
            <a:no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NORMAS GENERALES DE MANTENIMIENTO</a:t>
            </a: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Gerentes</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Conductores</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080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id:image001.png@01D54C59.43FFDE20">
            <a:extLst>
              <a:ext uri="{FF2B5EF4-FFF2-40B4-BE49-F238E27FC236}">
                <a16:creationId xmlns:a16="http://schemas.microsoft.com/office/drawing/2014/main" id="{E886B8E5-E17A-4C45-9BA1-51D57696AD7D}"/>
              </a:ext>
            </a:extLst>
          </p:cNvPr>
          <p:cNvPicPr/>
          <p:nvPr/>
        </p:nvPicPr>
        <p:blipFill rotWithShape="1">
          <a:blip r:embed="rId2" r:link="rId3">
            <a:alphaModFix/>
            <a:extLst>
              <a:ext uri="{28A0092B-C50C-407E-A947-70E740481C1C}">
                <a14:useLocalDpi xmlns:a14="http://schemas.microsoft.com/office/drawing/2010/main" val="0"/>
              </a:ext>
            </a:extLst>
          </a:blip>
          <a:srcRect l="6636" r="12847" b="1"/>
          <a:stretch>
            <a:fillRect/>
          </a:stretch>
        </p:blipFill>
        <p:spPr bwMode="auto">
          <a:xfrm>
            <a:off x="1" y="10"/>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noFill/>
          <a:ln>
            <a:solidFill>
              <a:schemeClr val="bg1"/>
            </a:solidFill>
          </a:ln>
        </p:spPr>
      </p:pic>
      <p:pic>
        <p:nvPicPr>
          <p:cNvPr id="3076" name="Picture 4" descr="Resultado de imagen para imagenes de reparaciones y control de garantias en vehiculos">
            <a:extLst>
              <a:ext uri="{FF2B5EF4-FFF2-40B4-BE49-F238E27FC236}">
                <a16:creationId xmlns:a16="http://schemas.microsoft.com/office/drawing/2014/main" id="{DB736A42-FFDA-47C4-9FD9-ED853BEA1930}"/>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5542" r="25266" b="-1"/>
          <a:stretch/>
        </p:blipFill>
        <p:spPr bwMode="auto">
          <a:xfrm>
            <a:off x="1" y="2286001"/>
            <a:ext cx="2158297" cy="2288103"/>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3078" name="Straight Connector 72">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Resultado de imagen para imagenes de lavado y engrase de caja y motor">
            <a:extLst>
              <a:ext uri="{FF2B5EF4-FFF2-40B4-BE49-F238E27FC236}">
                <a16:creationId xmlns:a16="http://schemas.microsoft.com/office/drawing/2014/main" id="{581EEE6A-8702-4E75-84B4-450F6FE67150}"/>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9518" r="13320" b="-2"/>
          <a:stretch/>
        </p:blipFill>
        <p:spPr bwMode="auto">
          <a:xfrm>
            <a:off x="95582" y="4574104"/>
            <a:ext cx="2427541"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3079" name="Straight Connector 74">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80"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5" name="Content Placeholder 2">
            <a:extLst>
              <a:ext uri="{FF2B5EF4-FFF2-40B4-BE49-F238E27FC236}">
                <a16:creationId xmlns:a16="http://schemas.microsoft.com/office/drawing/2014/main" id="{7BAD8E47-6866-4441-A8FF-03613E49EC50}"/>
              </a:ext>
            </a:extLst>
          </p:cNvPr>
          <p:cNvSpPr>
            <a:spLocks noGrp="1"/>
          </p:cNvSpPr>
          <p:nvPr>
            <p:ph idx="1"/>
          </p:nvPr>
        </p:nvSpPr>
        <p:spPr>
          <a:xfrm>
            <a:off x="1904692" y="1621181"/>
            <a:ext cx="8202752" cy="4978401"/>
          </a:xfrm>
        </p:spPr>
        <p:txBody>
          <a:bodyPr>
            <a:noAutofit/>
          </a:bodyPr>
          <a:lstStyle/>
          <a:p>
            <a:pPr marL="1257300" lvl="2" indent="-342900" algn="just">
              <a:spcBef>
                <a:spcPts val="0"/>
              </a:spcBef>
              <a:buFont typeface="+mj-lt"/>
              <a:buAutoNum type="arabicPeriod" startAt="2"/>
            </a:pPr>
            <a:r>
              <a:rPr lang="es-US" sz="2000" b="1" dirty="0">
                <a:latin typeface="Arial" panose="020B0604020202020204" pitchFamily="34" charset="0"/>
                <a:cs typeface="Arial" panose="020B0604020202020204" pitchFamily="34" charset="0"/>
              </a:rPr>
              <a:t>Reparaciones y control de garantía, </a:t>
            </a:r>
            <a:r>
              <a:rPr lang="es-US" sz="2000" dirty="0">
                <a:latin typeface="Arial" panose="020B0604020202020204" pitchFamily="34" charset="0"/>
                <a:cs typeface="Arial" panose="020B0604020202020204" pitchFamily="34" charset="0"/>
              </a:rPr>
              <a:t>estos procesos recae en la responsabilidad del Gerente de Transportación y Gerente Auxiliar:</a:t>
            </a:r>
          </a:p>
          <a:p>
            <a:pPr lvl="3" algn="just">
              <a:spcBef>
                <a:spcPts val="0"/>
              </a:spcBef>
              <a:buFont typeface="Wingdings" panose="05000000000000000000" pitchFamily="2" charset="2"/>
              <a:buChar char="Ø"/>
            </a:pPr>
            <a:endParaRPr lang="es-US" sz="2000" dirty="0">
              <a:latin typeface="Arial" panose="020B0604020202020204" pitchFamily="34" charset="0"/>
              <a:cs typeface="Arial" panose="020B0604020202020204" pitchFamily="34" charset="0"/>
            </a:endParaRPr>
          </a:p>
          <a:p>
            <a:pPr lvl="3" algn="just">
              <a:spcBef>
                <a:spcPts val="0"/>
              </a:spcBef>
              <a:buFont typeface="Wingdings" panose="05000000000000000000" pitchFamily="2" charset="2"/>
              <a:buChar char="Ø"/>
            </a:pPr>
            <a:r>
              <a:rPr lang="es-US" sz="2000" b="1" dirty="0">
                <a:latin typeface="Arial" panose="020B0604020202020204" pitchFamily="34" charset="0"/>
                <a:cs typeface="Arial" panose="020B0604020202020204" pitchFamily="34" charset="0"/>
              </a:rPr>
              <a:t>Reparaciones</a:t>
            </a:r>
            <a:r>
              <a:rPr lang="es-US" sz="2000" dirty="0">
                <a:latin typeface="Arial" panose="020B0604020202020204" pitchFamily="34" charset="0"/>
                <a:cs typeface="Arial" panose="020B0604020202020204" pitchFamily="34" charset="0"/>
              </a:rPr>
              <a:t> - Serán realizadas por el mecánico a cargo o los tallares contratados, según el listado provisto por la ASG.</a:t>
            </a:r>
          </a:p>
          <a:p>
            <a:pPr marL="1371600" lvl="3" indent="0" algn="just">
              <a:spcBef>
                <a:spcPts val="0"/>
              </a:spcBef>
              <a:buNone/>
            </a:pPr>
            <a:endParaRPr lang="es-US" sz="2000" dirty="0">
              <a:latin typeface="Arial" panose="020B0604020202020204" pitchFamily="34" charset="0"/>
              <a:cs typeface="Arial" panose="020B0604020202020204" pitchFamily="34" charset="0"/>
            </a:endParaRPr>
          </a:p>
          <a:p>
            <a:pPr lvl="3" algn="just">
              <a:spcBef>
                <a:spcPts val="0"/>
              </a:spcBef>
              <a:buFont typeface="Wingdings" panose="05000000000000000000" pitchFamily="2" charset="2"/>
              <a:buChar char="Ø"/>
            </a:pPr>
            <a:r>
              <a:rPr lang="es-US" sz="2000" b="1" dirty="0">
                <a:latin typeface="Arial" panose="020B0604020202020204" pitchFamily="34" charset="0"/>
                <a:cs typeface="Arial" panose="020B0604020202020204" pitchFamily="34" charset="0"/>
              </a:rPr>
              <a:t>Control de garantía -</a:t>
            </a:r>
            <a:r>
              <a:rPr lang="es-US" sz="2000" dirty="0">
                <a:latin typeface="Arial" panose="020B0604020202020204" pitchFamily="34" charset="0"/>
                <a:cs typeface="Arial" panose="020B0604020202020204" pitchFamily="34" charset="0"/>
              </a:rPr>
              <a:t> Los Gerentes son los responsables de tramitar todas la documentación sobre este asunto.</a:t>
            </a:r>
          </a:p>
          <a:p>
            <a:pPr lvl="3" algn="just">
              <a:spcBef>
                <a:spcPts val="0"/>
              </a:spcBef>
              <a:buFont typeface="Wingdings" panose="05000000000000000000" pitchFamily="2" charset="2"/>
              <a:buChar char="Ø"/>
            </a:pPr>
            <a:endParaRPr lang="es-US" sz="2000" dirty="0">
              <a:latin typeface="Arial" panose="020B0604020202020204" pitchFamily="34" charset="0"/>
              <a:cs typeface="Arial" panose="020B0604020202020204" pitchFamily="34" charset="0"/>
            </a:endParaRPr>
          </a:p>
          <a:p>
            <a:pPr lvl="1" algn="just">
              <a:spcBef>
                <a:spcPts val="0"/>
              </a:spcBef>
              <a:buFont typeface="Wingdings" panose="05000000000000000000" pitchFamily="2" charset="2"/>
              <a:buChar char="ü"/>
            </a:pPr>
            <a:r>
              <a:rPr lang="es-US" sz="2000" dirty="0">
                <a:latin typeface="Arial" panose="020B0604020202020204" pitchFamily="34" charset="0"/>
                <a:cs typeface="Arial" panose="020B0604020202020204" pitchFamily="34" charset="0"/>
              </a:rPr>
              <a:t>Al tener que reparar cualquier vehículo oficial con urgencia, que no requiera tener conocimiento especializado de mecánica, lo puede realizar el Gerente de Transportación o el Gerente Auxiliar.</a:t>
            </a:r>
            <a:endParaRPr lang="es-US" sz="20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810F6E3-2CD9-4E7D-905F-F7B14F722B6B}"/>
              </a:ext>
            </a:extLst>
          </p:cNvPr>
          <p:cNvSpPr>
            <a:spLocks noGrp="1"/>
          </p:cNvSpPr>
          <p:nvPr>
            <p:ph type="sldNum" sz="quarter" idx="12"/>
          </p:nvPr>
        </p:nvSpPr>
        <p:spPr>
          <a:xfrm>
            <a:off x="10856092" y="6028110"/>
            <a:ext cx="683339" cy="365125"/>
          </a:xfrm>
        </p:spPr>
        <p:txBody>
          <a:bodyPr/>
          <a:lstStyle/>
          <a:p>
            <a:fld id="{D57F1E4F-1CFF-5643-939E-217C01CDF565}" type="slidenum">
              <a:rPr lang="en-US" smtClean="0">
                <a:solidFill>
                  <a:schemeClr val="bg1"/>
                </a:solidFill>
              </a:rPr>
              <a:pPr/>
              <a:t>26</a:t>
            </a:fld>
            <a:endParaRPr lang="en-US" dirty="0">
              <a:solidFill>
                <a:schemeClr val="bg1"/>
              </a:solidFill>
            </a:endParaRPr>
          </a:p>
        </p:txBody>
      </p:sp>
      <p:sp>
        <p:nvSpPr>
          <p:cNvPr id="13" name="Title 1">
            <a:extLst>
              <a:ext uri="{FF2B5EF4-FFF2-40B4-BE49-F238E27FC236}">
                <a16:creationId xmlns:a16="http://schemas.microsoft.com/office/drawing/2014/main" id="{A749C151-7555-488A-BF21-84618B53EBA4}"/>
              </a:ext>
            </a:extLst>
          </p:cNvPr>
          <p:cNvSpPr>
            <a:spLocks noGrp="1"/>
          </p:cNvSpPr>
          <p:nvPr>
            <p:ph type="title"/>
          </p:nvPr>
        </p:nvSpPr>
        <p:spPr>
          <a:xfrm>
            <a:off x="1910617" y="574803"/>
            <a:ext cx="8073277" cy="890668"/>
          </a:xfrm>
        </p:spPr>
        <p:txBody>
          <a:bodyPr>
            <a:noAutofit/>
          </a:bodyPr>
          <a:lstStyle/>
          <a:p>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NORMAS GENERALES DE MANTENIMIENTO</a:t>
            </a: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Gerentes</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en-US" sz="2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Conductores</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105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3C1FE2-289E-4E00-A87E-FC057FBC86E9}"/>
              </a:ext>
            </a:extLst>
          </p:cNvPr>
          <p:cNvSpPr>
            <a:spLocks noGrp="1"/>
          </p:cNvSpPr>
          <p:nvPr>
            <p:ph type="title"/>
          </p:nvPr>
        </p:nvSpPr>
        <p:spPr>
          <a:xfrm>
            <a:off x="1899138" y="609600"/>
            <a:ext cx="8132758" cy="662609"/>
          </a:xfrm>
        </p:spPr>
        <p:txBody>
          <a:bodyPr>
            <a:normAutofit/>
          </a:bodyPr>
          <a:lstStyle/>
          <a:p>
            <a:pPr algn="just"/>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ACCIDENTES: NEGLIGENCIA O CULPA</a:t>
            </a:r>
            <a:endParaRPr lang="es-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4" descr="cid:image001.png@01D54C59.43FFDE20">
            <a:extLst>
              <a:ext uri="{FF2B5EF4-FFF2-40B4-BE49-F238E27FC236}">
                <a16:creationId xmlns:a16="http://schemas.microsoft.com/office/drawing/2014/main" id="{CAFC41D6-9718-45F2-A4ED-339E9E9FC4E4}"/>
              </a:ext>
            </a:extLst>
          </p:cNvPr>
          <p:cNvPicPr/>
          <p:nvPr/>
        </p:nvPicPr>
        <p:blipFill rotWithShape="1">
          <a:blip r:embed="rId2" r:link="rId3">
            <a:alphaModFix/>
            <a:extLst>
              <a:ext uri="{28A0092B-C50C-407E-A947-70E740481C1C}">
                <a14:useLocalDpi xmlns:a14="http://schemas.microsoft.com/office/drawing/2010/main" val="0"/>
              </a:ext>
            </a:extLst>
          </a:blip>
          <a:srcRect l="6636" r="12847" b="1"/>
          <a:stretch>
            <a:fillRect/>
          </a:stretch>
        </p:blipFill>
        <p:spPr bwMode="auto">
          <a:xfrm>
            <a:off x="1" y="10"/>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noFill/>
          <a:ln>
            <a:solidFill>
              <a:schemeClr val="bg1"/>
            </a:solidFill>
          </a:ln>
        </p:spPr>
      </p:pic>
      <p:pic>
        <p:nvPicPr>
          <p:cNvPr id="9" name="Picture 8">
            <a:extLst>
              <a:ext uri="{FF2B5EF4-FFF2-40B4-BE49-F238E27FC236}">
                <a16:creationId xmlns:a16="http://schemas.microsoft.com/office/drawing/2014/main" id="{89E937A2-6A38-4135-9ED1-48B6076ACDF9}"/>
              </a:ext>
            </a:extLst>
          </p:cNvPr>
          <p:cNvPicPr>
            <a:picLocks noChangeAspect="1"/>
          </p:cNvPicPr>
          <p:nvPr/>
        </p:nvPicPr>
        <p:blipFill rotWithShape="1">
          <a:blip r:embed="rId4">
            <a:alphaModFix/>
          </a:blip>
          <a:srcRect l="13304" r="17239" b="-2"/>
          <a:stretch/>
        </p:blipFill>
        <p:spPr>
          <a:xfrm>
            <a:off x="1" y="2286002"/>
            <a:ext cx="2388151" cy="2283896"/>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a:ln>
            <a:solidFill>
              <a:schemeClr val="bg1"/>
            </a:solidFill>
          </a:ln>
        </p:spPr>
      </p:pic>
      <p:cxnSp>
        <p:nvCxnSpPr>
          <p:cNvPr id="76" name="Straight Connector 75">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4544A0D-165D-4B86-B64F-0090BAAE2077}"/>
              </a:ext>
            </a:extLst>
          </p:cNvPr>
          <p:cNvPicPr>
            <a:picLocks noChangeAspect="1"/>
          </p:cNvPicPr>
          <p:nvPr/>
        </p:nvPicPr>
        <p:blipFill rotWithShape="1">
          <a:blip r:embed="rId5">
            <a:alphaModFix/>
          </a:blip>
          <a:srcRect l="17300" r="26870" b="-2"/>
          <a:stretch/>
        </p:blipFill>
        <p:spPr>
          <a:xfrm>
            <a:off x="95582" y="4574104"/>
            <a:ext cx="2648210"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ln>
            <a:solidFill>
              <a:schemeClr val="bg1"/>
            </a:solidFill>
          </a:ln>
        </p:spPr>
      </p:pic>
      <p:cxnSp>
        <p:nvCxnSpPr>
          <p:cNvPr id="78" name="Straight Connector 77">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409D99DC-D83E-4D10-AA3B-B11028FCA4E8}"/>
              </a:ext>
            </a:extLst>
          </p:cNvPr>
          <p:cNvSpPr>
            <a:spLocks noGrp="1"/>
          </p:cNvSpPr>
          <p:nvPr>
            <p:ph idx="1"/>
          </p:nvPr>
        </p:nvSpPr>
        <p:spPr>
          <a:xfrm>
            <a:off x="2062716" y="1272209"/>
            <a:ext cx="7999704" cy="5386168"/>
          </a:xfrm>
        </p:spPr>
        <p:txBody>
          <a:bodyPr>
            <a:normAutofit fontScale="92500" lnSpcReduction="10000"/>
          </a:bodyPr>
          <a:lstStyle/>
          <a:p>
            <a:pPr algn="just">
              <a:lnSpc>
                <a:spcPct val="110000"/>
              </a:lnSpc>
              <a:spcBef>
                <a:spcPts val="0"/>
              </a:spcBef>
              <a:buFont typeface="Wingdings" panose="05000000000000000000" pitchFamily="2" charset="2"/>
              <a:buChar char="v"/>
            </a:pPr>
            <a:r>
              <a:rPr lang="es-US" sz="1600" dirty="0">
                <a:latin typeface="Arial" panose="020B0604020202020204" pitchFamily="34" charset="0"/>
                <a:cs typeface="Arial" panose="020B0604020202020204" pitchFamily="34" charset="0"/>
              </a:rPr>
              <a:t>Los </a:t>
            </a:r>
            <a:r>
              <a:rPr lang="es-US" sz="1600" b="1" dirty="0">
                <a:latin typeface="Arial" panose="020B0604020202020204" pitchFamily="34" charset="0"/>
                <a:cs typeface="Arial" panose="020B0604020202020204" pitchFamily="34" charset="0"/>
              </a:rPr>
              <a:t>accidentes</a:t>
            </a:r>
            <a:r>
              <a:rPr lang="es-US" sz="1600" dirty="0">
                <a:latin typeface="Arial" panose="020B0604020202020204" pitchFamily="34" charset="0"/>
                <a:cs typeface="Arial" panose="020B0604020202020204" pitchFamily="34" charset="0"/>
              </a:rPr>
              <a:t> es toda incidencia irregular que ocurre durante la gestión de conducir un vehículo oficial.</a:t>
            </a:r>
          </a:p>
          <a:p>
            <a:pPr marL="0" indent="0" algn="just">
              <a:lnSpc>
                <a:spcPct val="110000"/>
              </a:lnSpc>
              <a:spcBef>
                <a:spcPts val="0"/>
              </a:spcBef>
              <a:buNone/>
            </a:pPr>
            <a:endParaRPr lang="es-US" sz="1600" dirty="0">
              <a:latin typeface="Arial" panose="020B0604020202020204" pitchFamily="34" charset="0"/>
              <a:cs typeface="Arial" panose="020B0604020202020204" pitchFamily="34" charset="0"/>
            </a:endParaRPr>
          </a:p>
          <a:p>
            <a:pPr marL="857250" lvl="1" indent="-457200" algn="just">
              <a:lnSpc>
                <a:spcPct val="110000"/>
              </a:lnSpc>
              <a:spcBef>
                <a:spcPts val="0"/>
              </a:spcBef>
              <a:buFont typeface="+mj-lt"/>
              <a:buAutoNum type="alphaLcParenR"/>
            </a:pPr>
            <a:r>
              <a:rPr lang="es-US" b="1" dirty="0">
                <a:latin typeface="Arial" panose="020B0604020202020204" pitchFamily="34" charset="0"/>
                <a:cs typeface="Arial" panose="020B0604020202020204" pitchFamily="34" charset="0"/>
              </a:rPr>
              <a:t>Se entenderá que, en un accidente, un conductor NO actuó con negligencia o culpa, cuando:</a:t>
            </a:r>
          </a:p>
          <a:p>
            <a:pPr marL="400050" lvl="1" indent="0" algn="just">
              <a:lnSpc>
                <a:spcPct val="110000"/>
              </a:lnSpc>
              <a:spcBef>
                <a:spcPts val="0"/>
              </a:spcBef>
              <a:buNone/>
            </a:pPr>
            <a:r>
              <a:rPr lang="es-US" dirty="0">
                <a:latin typeface="Arial" panose="020B0604020202020204" pitchFamily="34" charset="0"/>
                <a:cs typeface="Arial" panose="020B0604020202020204" pitchFamily="34" charset="0"/>
              </a:rPr>
              <a:t>        </a:t>
            </a:r>
          </a:p>
          <a:p>
            <a:pPr marL="400050" lvl="1" indent="0" algn="just">
              <a:lnSpc>
                <a:spcPct val="110000"/>
              </a:lnSpc>
              <a:spcBef>
                <a:spcPts val="0"/>
              </a:spcBef>
              <a:buNone/>
            </a:pPr>
            <a:r>
              <a:rPr lang="es-US" dirty="0">
                <a:latin typeface="Arial" panose="020B0604020202020204" pitchFamily="34" charset="0"/>
                <a:cs typeface="Arial" panose="020B0604020202020204" pitchFamily="34" charset="0"/>
              </a:rPr>
              <a:t>1 – el accidente este relacionado con un desperfecto mecánico; deberá presentar la certificación del taller y mecánico autorizado.</a:t>
            </a:r>
          </a:p>
          <a:p>
            <a:pPr marL="400050" lvl="1" indent="0" algn="just">
              <a:lnSpc>
                <a:spcPct val="110000"/>
              </a:lnSpc>
              <a:spcBef>
                <a:spcPts val="0"/>
              </a:spcBef>
              <a:buNone/>
            </a:pPr>
            <a:endParaRPr lang="es-US" dirty="0">
              <a:latin typeface="Arial" panose="020B0604020202020204" pitchFamily="34" charset="0"/>
              <a:cs typeface="Arial" panose="020B0604020202020204" pitchFamily="34" charset="0"/>
            </a:endParaRPr>
          </a:p>
          <a:p>
            <a:pPr marL="400050" lvl="1" indent="0" algn="just">
              <a:lnSpc>
                <a:spcPct val="110000"/>
              </a:lnSpc>
              <a:spcBef>
                <a:spcPts val="0"/>
              </a:spcBef>
              <a:buNone/>
            </a:pPr>
            <a:r>
              <a:rPr lang="es-US" dirty="0">
                <a:latin typeface="Arial" panose="020B0604020202020204" pitchFamily="34" charset="0"/>
                <a:cs typeface="Arial" panose="020B0604020202020204" pitchFamily="34" charset="0"/>
              </a:rPr>
              <a:t>2 – el conductor es victima de un accidente en el que la otra parte huye(hit &amp; run);</a:t>
            </a:r>
          </a:p>
          <a:p>
            <a:pPr marL="400050" lvl="1" indent="0" algn="just">
              <a:lnSpc>
                <a:spcPct val="110000"/>
              </a:lnSpc>
              <a:spcBef>
                <a:spcPts val="0"/>
              </a:spcBef>
              <a:buNone/>
            </a:pPr>
            <a:endParaRPr lang="es-US" dirty="0">
              <a:latin typeface="Arial" panose="020B0604020202020204" pitchFamily="34" charset="0"/>
              <a:cs typeface="Arial" panose="020B0604020202020204" pitchFamily="34" charset="0"/>
            </a:endParaRPr>
          </a:p>
          <a:p>
            <a:pPr marL="400050" lvl="1" indent="0" algn="just">
              <a:lnSpc>
                <a:spcPct val="110000"/>
              </a:lnSpc>
              <a:spcBef>
                <a:spcPts val="0"/>
              </a:spcBef>
              <a:buNone/>
            </a:pPr>
            <a:r>
              <a:rPr lang="es-US" dirty="0">
                <a:latin typeface="Arial" panose="020B0604020202020204" pitchFamily="34" charset="0"/>
                <a:cs typeface="Arial" panose="020B0604020202020204" pitchFamily="34" charset="0"/>
              </a:rPr>
              <a:t>3 – los daños fueron ocasionados por otra persona cuya identidad se desconoce;</a:t>
            </a:r>
          </a:p>
          <a:p>
            <a:pPr marL="400050" lvl="1" indent="0" algn="just">
              <a:lnSpc>
                <a:spcPct val="110000"/>
              </a:lnSpc>
              <a:spcBef>
                <a:spcPts val="0"/>
              </a:spcBef>
              <a:buNone/>
            </a:pPr>
            <a:endParaRPr lang="es-US" dirty="0">
              <a:latin typeface="Arial" panose="020B0604020202020204" pitchFamily="34" charset="0"/>
              <a:cs typeface="Arial" panose="020B0604020202020204" pitchFamily="34" charset="0"/>
            </a:endParaRPr>
          </a:p>
          <a:p>
            <a:pPr marL="400050" lvl="1" indent="0" algn="just">
              <a:lnSpc>
                <a:spcPct val="110000"/>
              </a:lnSpc>
              <a:spcBef>
                <a:spcPts val="0"/>
              </a:spcBef>
              <a:buNone/>
            </a:pPr>
            <a:r>
              <a:rPr lang="es-US" dirty="0">
                <a:latin typeface="Arial" panose="020B0604020202020204" pitchFamily="34" charset="0"/>
                <a:cs typeface="Arial" panose="020B0604020202020204" pitchFamily="34" charset="0"/>
              </a:rPr>
              <a:t>4 – los daños fueron ocasionados por actos de vandalismos;</a:t>
            </a:r>
          </a:p>
          <a:p>
            <a:pPr marL="400050" lvl="1" indent="0" algn="just">
              <a:lnSpc>
                <a:spcPct val="110000"/>
              </a:lnSpc>
              <a:spcBef>
                <a:spcPts val="0"/>
              </a:spcBef>
              <a:buNone/>
            </a:pPr>
            <a:endParaRPr lang="es-US" dirty="0">
              <a:latin typeface="Arial" panose="020B0604020202020204" pitchFamily="34" charset="0"/>
              <a:cs typeface="Arial" panose="020B0604020202020204" pitchFamily="34" charset="0"/>
            </a:endParaRPr>
          </a:p>
          <a:p>
            <a:pPr marL="400050" lvl="1" indent="0" algn="just">
              <a:lnSpc>
                <a:spcPct val="110000"/>
              </a:lnSpc>
              <a:spcBef>
                <a:spcPts val="0"/>
              </a:spcBef>
              <a:buNone/>
            </a:pPr>
            <a:r>
              <a:rPr lang="es-US" dirty="0">
                <a:latin typeface="Arial" panose="020B0604020202020204" pitchFamily="34" charset="0"/>
                <a:cs typeface="Arial" panose="020B0604020202020204" pitchFamily="34" charset="0"/>
              </a:rPr>
              <a:t>5 – se trata de un acto fortuito o de fuerza mayor;</a:t>
            </a:r>
          </a:p>
          <a:p>
            <a:pPr marL="400050" lvl="1" indent="0" algn="just">
              <a:lnSpc>
                <a:spcPct val="110000"/>
              </a:lnSpc>
              <a:spcBef>
                <a:spcPts val="0"/>
              </a:spcBef>
              <a:buNone/>
            </a:pPr>
            <a:endParaRPr lang="es-US" dirty="0">
              <a:latin typeface="Arial" panose="020B0604020202020204" pitchFamily="34" charset="0"/>
              <a:cs typeface="Arial" panose="020B0604020202020204" pitchFamily="34" charset="0"/>
            </a:endParaRPr>
          </a:p>
          <a:p>
            <a:pPr marL="400050" lvl="1" indent="0" algn="just">
              <a:lnSpc>
                <a:spcPct val="110000"/>
              </a:lnSpc>
              <a:spcBef>
                <a:spcPts val="0"/>
              </a:spcBef>
              <a:buNone/>
            </a:pPr>
            <a:r>
              <a:rPr lang="es-US" dirty="0">
                <a:latin typeface="Arial" panose="020B0604020202020204" pitchFamily="34" charset="0"/>
                <a:cs typeface="Arial" panose="020B0604020202020204" pitchFamily="34" charset="0"/>
              </a:rPr>
              <a:t>6 – el accidente se debió a un percance de salud sufrido por el conductor; deberá presentar evidencia medica con posterioridad al accidente y la certificación deberá guardar relación directa;</a:t>
            </a:r>
          </a:p>
          <a:p>
            <a:pPr marL="400050" lvl="1" indent="0" algn="just">
              <a:lnSpc>
                <a:spcPct val="110000"/>
              </a:lnSpc>
              <a:spcBef>
                <a:spcPts val="0"/>
              </a:spcBef>
              <a:buNone/>
            </a:pPr>
            <a:endParaRPr lang="es-US" dirty="0">
              <a:latin typeface="Arial" panose="020B0604020202020204" pitchFamily="34" charset="0"/>
              <a:cs typeface="Arial" panose="020B0604020202020204" pitchFamily="34" charset="0"/>
            </a:endParaRPr>
          </a:p>
          <a:p>
            <a:pPr marL="400050" lvl="1" indent="0" algn="just">
              <a:lnSpc>
                <a:spcPct val="110000"/>
              </a:lnSpc>
              <a:spcBef>
                <a:spcPts val="0"/>
              </a:spcBef>
              <a:buNone/>
            </a:pPr>
            <a:r>
              <a:rPr lang="es-US" dirty="0">
                <a:latin typeface="Arial" panose="020B0604020202020204" pitchFamily="34" charset="0"/>
                <a:cs typeface="Arial" panose="020B0604020202020204" pitchFamily="34" charset="0"/>
              </a:rPr>
              <a:t>7 – la causa del accidente no puede ser determinada y por consiguiente el investigador no puede atribuir negligencia a ninguna de las partes involucradas en el mismo.</a:t>
            </a:r>
          </a:p>
        </p:txBody>
      </p:sp>
      <p:sp>
        <p:nvSpPr>
          <p:cNvPr id="2" name="Slide Number Placeholder 1">
            <a:extLst>
              <a:ext uri="{FF2B5EF4-FFF2-40B4-BE49-F238E27FC236}">
                <a16:creationId xmlns:a16="http://schemas.microsoft.com/office/drawing/2014/main" id="{96B5A5FA-068A-4C5C-8B48-F78FC27F79EC}"/>
              </a:ext>
            </a:extLst>
          </p:cNvPr>
          <p:cNvSpPr>
            <a:spLocks noGrp="1"/>
          </p:cNvSpPr>
          <p:nvPr>
            <p:ph type="sldNum" sz="quarter" idx="12"/>
          </p:nvPr>
        </p:nvSpPr>
        <p:spPr>
          <a:xfrm>
            <a:off x="10965142" y="5883275"/>
            <a:ext cx="683339" cy="365125"/>
          </a:xfrm>
        </p:spPr>
        <p:txBody>
          <a:bodyPr/>
          <a:lstStyle/>
          <a:p>
            <a:fld id="{D57F1E4F-1CFF-5643-939E-217C01CDF565}"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25246745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1974114-CE5C-44B7-808F-5AFC31352159}"/>
              </a:ext>
            </a:extLst>
          </p:cNvPr>
          <p:cNvSpPr>
            <a:spLocks noGrp="1"/>
          </p:cNvSpPr>
          <p:nvPr>
            <p:ph type="title"/>
          </p:nvPr>
        </p:nvSpPr>
        <p:spPr>
          <a:xfrm>
            <a:off x="2032192" y="609600"/>
            <a:ext cx="7946695" cy="662602"/>
          </a:xfrm>
        </p:spPr>
        <p:txBody>
          <a:bodyPr>
            <a:normAutofit/>
          </a:bodyPr>
          <a:lstStyle/>
          <a:p>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ACCIDENTES: </a:t>
            </a:r>
            <a:r>
              <a:rPr lang="en-US" sz="3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Negligencia</a:t>
            </a: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 Culpa</a:t>
            </a:r>
            <a:endParaRPr lang="es-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4" name="Picture 8" descr="Resultado de imagen para imagenes de multas de transito carcel">
            <a:extLst>
              <a:ext uri="{FF2B5EF4-FFF2-40B4-BE49-F238E27FC236}">
                <a16:creationId xmlns:a16="http://schemas.microsoft.com/office/drawing/2014/main" id="{498DBA54-CA2F-4C61-8FD9-85248E2880C0}"/>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5676" r="44541" b="-1"/>
          <a:stretch/>
        </p:blipFill>
        <p:spPr bwMode="auto">
          <a:xfrm>
            <a:off x="1" y="10"/>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8" name="Picture 27" descr="cid:image001.png@01D54C59.43FFDE20">
            <a:extLst>
              <a:ext uri="{FF2B5EF4-FFF2-40B4-BE49-F238E27FC236}">
                <a16:creationId xmlns:a16="http://schemas.microsoft.com/office/drawing/2014/main" id="{77B6A757-3977-484E-95A9-593D1D2C460F}"/>
              </a:ext>
            </a:extLst>
          </p:cNvPr>
          <p:cNvPicPr/>
          <p:nvPr/>
        </p:nvPicPr>
        <p:blipFill rotWithShape="1">
          <a:blip r:embed="rId3" r:link="rId4">
            <a:alphaModFix/>
            <a:extLst>
              <a:ext uri="{28A0092B-C50C-407E-A947-70E740481C1C}">
                <a14:useLocalDpi xmlns:a14="http://schemas.microsoft.com/office/drawing/2010/main" val="0"/>
              </a:ext>
            </a:extLst>
          </a:blip>
          <a:srcRect r="5462" b="-4"/>
          <a:stretch>
            <a:fillRect/>
          </a:stretch>
        </p:blipFill>
        <p:spPr bwMode="auto">
          <a:xfrm>
            <a:off x="1" y="2286001"/>
            <a:ext cx="2388151" cy="2288103"/>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a:noFill/>
          <a:ln>
            <a:solidFill>
              <a:schemeClr val="bg1"/>
            </a:solidFill>
          </a:ln>
        </p:spPr>
      </p:pic>
      <p:cxnSp>
        <p:nvCxnSpPr>
          <p:cNvPr id="85" name="Straight Connector 84">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3A5188F-7EB2-4314-80D1-8012C5353068}"/>
              </a:ext>
            </a:extLst>
          </p:cNvPr>
          <p:cNvPicPr>
            <a:picLocks noChangeAspect="1"/>
          </p:cNvPicPr>
          <p:nvPr/>
        </p:nvPicPr>
        <p:blipFill rotWithShape="1">
          <a:blip r:embed="rId5">
            <a:alphaModFix/>
          </a:blip>
          <a:srcRect l="14270" r="21398"/>
          <a:stretch/>
        </p:blipFill>
        <p:spPr>
          <a:xfrm>
            <a:off x="95582" y="4574104"/>
            <a:ext cx="2648210"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ln>
            <a:solidFill>
              <a:schemeClr val="bg1"/>
            </a:solidFill>
          </a:ln>
        </p:spPr>
      </p:pic>
      <p:cxnSp>
        <p:nvCxnSpPr>
          <p:cNvPr id="87" name="Straight Connector 86">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9"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6" name="Content Placeholder 2">
            <a:extLst>
              <a:ext uri="{FF2B5EF4-FFF2-40B4-BE49-F238E27FC236}">
                <a16:creationId xmlns:a16="http://schemas.microsoft.com/office/drawing/2014/main" id="{1CA41807-5116-4E28-90C5-777FF6E28ABE}"/>
              </a:ext>
            </a:extLst>
          </p:cNvPr>
          <p:cNvSpPr>
            <a:spLocks noGrp="1"/>
          </p:cNvSpPr>
          <p:nvPr>
            <p:ph idx="1"/>
          </p:nvPr>
        </p:nvSpPr>
        <p:spPr>
          <a:xfrm>
            <a:off x="2127773" y="1881792"/>
            <a:ext cx="7851114" cy="4339160"/>
          </a:xfrm>
        </p:spPr>
        <p:txBody>
          <a:bodyPr>
            <a:normAutofit/>
          </a:bodyPr>
          <a:lstStyle/>
          <a:p>
            <a:pPr marL="400050" lvl="1" indent="0" algn="just">
              <a:spcBef>
                <a:spcPts val="0"/>
              </a:spcBef>
              <a:buNone/>
            </a:pPr>
            <a:r>
              <a:rPr lang="es-US" sz="2400" dirty="0">
                <a:latin typeface="Arial" panose="020B0604020202020204" pitchFamily="34" charset="0"/>
                <a:cs typeface="Arial" panose="020B0604020202020204" pitchFamily="34" charset="0"/>
              </a:rPr>
              <a:t>* Para la toma de determinación de si un conductor actuó o no con negligencia o culpa, se utilizará el Informe de Accidente o Incidencia (Querella) de la Policía de PR y cualquier tipo de evidencia documental o testifical que el propio conductor le informe al Gerente de Transporte para el cual trabaja o al investigador del Programa de Transporte.</a:t>
            </a:r>
          </a:p>
          <a:p>
            <a:pPr marL="57150" indent="0">
              <a:spcBef>
                <a:spcPts val="600"/>
              </a:spcBef>
              <a:buNone/>
            </a:pPr>
            <a:endParaRPr lang="es-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2F83245-E00C-4E5D-BA4B-D166E808A666}"/>
              </a:ext>
            </a:extLst>
          </p:cNvPr>
          <p:cNvSpPr>
            <a:spLocks noGrp="1"/>
          </p:cNvSpPr>
          <p:nvPr>
            <p:ph type="sldNum" sz="quarter" idx="12"/>
          </p:nvPr>
        </p:nvSpPr>
        <p:spPr>
          <a:xfrm>
            <a:off x="10935191" y="5855831"/>
            <a:ext cx="683339" cy="365125"/>
          </a:xfrm>
        </p:spPr>
        <p:txBody>
          <a:bodyPr/>
          <a:lstStyle/>
          <a:p>
            <a:fld id="{D57F1E4F-1CFF-5643-939E-217C01CDF565}"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10816471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A6E42C-64C1-4479-87F1-3466E74F6ADF}"/>
              </a:ext>
            </a:extLst>
          </p:cNvPr>
          <p:cNvSpPr>
            <a:spLocks noGrp="1"/>
          </p:cNvSpPr>
          <p:nvPr>
            <p:ph type="title"/>
          </p:nvPr>
        </p:nvSpPr>
        <p:spPr>
          <a:xfrm>
            <a:off x="1828800" y="200722"/>
            <a:ext cx="8335617" cy="635619"/>
          </a:xfrm>
        </p:spPr>
        <p:txBody>
          <a:bodyPr>
            <a:normAutofit/>
          </a:bodyPr>
          <a:lstStyle/>
          <a:p>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PROCEDIMIENTO EN CASO DE ACCIDENTE</a:t>
            </a:r>
            <a:endParaRPr lang="es-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descr="cid:image001.png@01D54C59.43FFDE20">
            <a:extLst>
              <a:ext uri="{FF2B5EF4-FFF2-40B4-BE49-F238E27FC236}">
                <a16:creationId xmlns:a16="http://schemas.microsoft.com/office/drawing/2014/main" id="{F9D73409-EF45-4512-9FB3-71EB58E7579D}"/>
              </a:ext>
            </a:extLst>
          </p:cNvPr>
          <p:cNvPicPr/>
          <p:nvPr/>
        </p:nvPicPr>
        <p:blipFill rotWithShape="1">
          <a:blip r:embed="rId2" r:link="rId3">
            <a:extLst>
              <a:ext uri="{28A0092B-C50C-407E-A947-70E740481C1C}">
                <a14:useLocalDpi xmlns:a14="http://schemas.microsoft.com/office/drawing/2010/main" val="0"/>
              </a:ext>
            </a:extLst>
          </a:blip>
          <a:srcRect t="2713" r="-2" b="-2"/>
          <a:stretch>
            <a:fillRect/>
          </a:stretch>
        </p:blipFill>
        <p:spPr bwMode="auto">
          <a:xfrm>
            <a:off x="2" y="10"/>
            <a:ext cx="1945697" cy="1714488"/>
          </a:xfrm>
          <a:custGeom>
            <a:avLst/>
            <a:gdLst>
              <a:gd name="connsiteX0" fmla="*/ 0 w 1945697"/>
              <a:gd name="connsiteY0" fmla="*/ 0 h 1714498"/>
              <a:gd name="connsiteX1" fmla="*/ 1678973 w 1945697"/>
              <a:gd name="connsiteY1" fmla="*/ 0 h 1714498"/>
              <a:gd name="connsiteX2" fmla="*/ 1945697 w 1945697"/>
              <a:gd name="connsiteY2" fmla="*/ 1714498 h 1714498"/>
              <a:gd name="connsiteX3" fmla="*/ 0 w 1945697"/>
              <a:gd name="connsiteY3" fmla="*/ 1714498 h 1714498"/>
            </a:gdLst>
            <a:ahLst/>
            <a:cxnLst>
              <a:cxn ang="0">
                <a:pos x="connsiteX0" y="connsiteY0"/>
              </a:cxn>
              <a:cxn ang="0">
                <a:pos x="connsiteX1" y="connsiteY1"/>
              </a:cxn>
              <a:cxn ang="0">
                <a:pos x="connsiteX2" y="connsiteY2"/>
              </a:cxn>
              <a:cxn ang="0">
                <a:pos x="connsiteX3" y="connsiteY3"/>
              </a:cxn>
            </a:cxnLst>
            <a:rect l="l" t="t" r="r" b="b"/>
            <a:pathLst>
              <a:path w="1945697" h="1714498">
                <a:moveTo>
                  <a:pt x="0" y="0"/>
                </a:moveTo>
                <a:lnTo>
                  <a:pt x="1678973" y="0"/>
                </a:lnTo>
                <a:lnTo>
                  <a:pt x="1945697" y="1714498"/>
                </a:lnTo>
                <a:lnTo>
                  <a:pt x="0" y="1714498"/>
                </a:lnTo>
                <a:close/>
              </a:path>
            </a:pathLst>
          </a:custGeom>
          <a:noFill/>
        </p:spPr>
      </p:pic>
      <p:pic>
        <p:nvPicPr>
          <p:cNvPr id="8" name="Picture 7">
            <a:extLst>
              <a:ext uri="{FF2B5EF4-FFF2-40B4-BE49-F238E27FC236}">
                <a16:creationId xmlns:a16="http://schemas.microsoft.com/office/drawing/2014/main" id="{4D1F415B-C215-4705-9555-C8F507A5FC18}"/>
              </a:ext>
            </a:extLst>
          </p:cNvPr>
          <p:cNvPicPr>
            <a:picLocks noChangeAspect="1"/>
          </p:cNvPicPr>
          <p:nvPr/>
        </p:nvPicPr>
        <p:blipFill rotWithShape="1">
          <a:blip r:embed="rId4">
            <a:alphaModFix/>
          </a:blip>
          <a:srcRect l="3324"/>
          <a:stretch/>
        </p:blipFill>
        <p:spPr>
          <a:xfrm flipH="1">
            <a:off x="1" y="1714496"/>
            <a:ext cx="2210007" cy="1714498"/>
          </a:xfrm>
          <a:custGeom>
            <a:avLst/>
            <a:gdLst>
              <a:gd name="connsiteX0" fmla="*/ 0 w 2210007"/>
              <a:gd name="connsiteY0" fmla="*/ 0 h 1714498"/>
              <a:gd name="connsiteX1" fmla="*/ 1943283 w 2210007"/>
              <a:gd name="connsiteY1" fmla="*/ 0 h 1714498"/>
              <a:gd name="connsiteX2" fmla="*/ 2210007 w 2210007"/>
              <a:gd name="connsiteY2" fmla="*/ 1714498 h 1714498"/>
              <a:gd name="connsiteX3" fmla="*/ 0 w 2210007"/>
              <a:gd name="connsiteY3" fmla="*/ 1714498 h 1714498"/>
            </a:gdLst>
            <a:ahLst/>
            <a:cxnLst>
              <a:cxn ang="0">
                <a:pos x="connsiteX0" y="connsiteY0"/>
              </a:cxn>
              <a:cxn ang="0">
                <a:pos x="connsiteX1" y="connsiteY1"/>
              </a:cxn>
              <a:cxn ang="0">
                <a:pos x="connsiteX2" y="connsiteY2"/>
              </a:cxn>
              <a:cxn ang="0">
                <a:pos x="connsiteX3" y="connsiteY3"/>
              </a:cxn>
            </a:cxnLst>
            <a:rect l="l" t="t" r="r" b="b"/>
            <a:pathLst>
              <a:path w="2210007" h="1714498">
                <a:moveTo>
                  <a:pt x="0" y="0"/>
                </a:moveTo>
                <a:lnTo>
                  <a:pt x="1943283" y="0"/>
                </a:lnTo>
                <a:lnTo>
                  <a:pt x="2210007" y="1714498"/>
                </a:lnTo>
                <a:lnTo>
                  <a:pt x="0" y="1714498"/>
                </a:lnTo>
                <a:close/>
              </a:path>
            </a:pathLst>
          </a:custGeom>
        </p:spPr>
      </p:pic>
      <p:pic>
        <p:nvPicPr>
          <p:cNvPr id="6146" name="Picture 2" descr="Resultado de imagen para imagenes de llamadas policia">
            <a:extLst>
              <a:ext uri="{FF2B5EF4-FFF2-40B4-BE49-F238E27FC236}">
                <a16:creationId xmlns:a16="http://schemas.microsoft.com/office/drawing/2014/main" id="{74A567C7-B268-445C-AB74-87E1A2B86046}"/>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2971" r="15473"/>
          <a:stretch/>
        </p:blipFill>
        <p:spPr bwMode="auto">
          <a:xfrm>
            <a:off x="1" y="3429005"/>
            <a:ext cx="2474319" cy="1698991"/>
          </a:xfrm>
          <a:custGeom>
            <a:avLst/>
            <a:gdLst>
              <a:gd name="connsiteX0" fmla="*/ 0 w 2474319"/>
              <a:gd name="connsiteY0" fmla="*/ 0 h 1698991"/>
              <a:gd name="connsiteX1" fmla="*/ 2210007 w 2474319"/>
              <a:gd name="connsiteY1" fmla="*/ 0 h 1698991"/>
              <a:gd name="connsiteX2" fmla="*/ 2474319 w 2474319"/>
              <a:gd name="connsiteY2" fmla="*/ 1698991 h 1698991"/>
              <a:gd name="connsiteX3" fmla="*/ 188387 w 2474319"/>
              <a:gd name="connsiteY3" fmla="*/ 1698991 h 1698991"/>
              <a:gd name="connsiteX4" fmla="*/ 0 w 2474319"/>
              <a:gd name="connsiteY4" fmla="*/ 574652 h 169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319" h="1698991">
                <a:moveTo>
                  <a:pt x="0" y="0"/>
                </a:moveTo>
                <a:lnTo>
                  <a:pt x="2210007" y="0"/>
                </a:lnTo>
                <a:lnTo>
                  <a:pt x="2474319" y="1698991"/>
                </a:lnTo>
                <a:lnTo>
                  <a:pt x="188387" y="1698991"/>
                </a:lnTo>
                <a:lnTo>
                  <a:pt x="0" y="574652"/>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BA2FA29-04F8-4B3E-9A9F-9A597EF8F9C0}"/>
              </a:ext>
            </a:extLst>
          </p:cNvPr>
          <p:cNvPicPr>
            <a:picLocks noChangeAspect="1"/>
          </p:cNvPicPr>
          <p:nvPr/>
        </p:nvPicPr>
        <p:blipFill rotWithShape="1">
          <a:blip r:embed="rId6">
            <a:alphaModFix/>
          </a:blip>
          <a:srcRect l="1705" r="4" b="4"/>
          <a:stretch/>
        </p:blipFill>
        <p:spPr>
          <a:xfrm>
            <a:off x="188384" y="5127992"/>
            <a:ext cx="2555404" cy="1730008"/>
          </a:xfrm>
          <a:custGeom>
            <a:avLst/>
            <a:gdLst>
              <a:gd name="connsiteX0" fmla="*/ 0 w 2555404"/>
              <a:gd name="connsiteY0" fmla="*/ 0 h 1730008"/>
              <a:gd name="connsiteX1" fmla="*/ 2285932 w 2555404"/>
              <a:gd name="connsiteY1" fmla="*/ 0 h 1730008"/>
              <a:gd name="connsiteX2" fmla="*/ 2538174 w 2555404"/>
              <a:gd name="connsiteY2" fmla="*/ 1621404 h 1730008"/>
              <a:gd name="connsiteX3" fmla="*/ 2538508 w 2555404"/>
              <a:gd name="connsiteY3" fmla="*/ 1621404 h 1730008"/>
              <a:gd name="connsiteX4" fmla="*/ 2555404 w 2555404"/>
              <a:gd name="connsiteY4" fmla="*/ 1730008 h 1730008"/>
              <a:gd name="connsiteX5" fmla="*/ 289868 w 2555404"/>
              <a:gd name="connsiteY5" fmla="*/ 1730008 h 173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404" h="1730008">
                <a:moveTo>
                  <a:pt x="0" y="0"/>
                </a:moveTo>
                <a:lnTo>
                  <a:pt x="2285932" y="0"/>
                </a:lnTo>
                <a:lnTo>
                  <a:pt x="2538174" y="1621404"/>
                </a:lnTo>
                <a:lnTo>
                  <a:pt x="2538508" y="1621404"/>
                </a:lnTo>
                <a:lnTo>
                  <a:pt x="2555404" y="1730008"/>
                </a:lnTo>
                <a:lnTo>
                  <a:pt x="289868" y="1730008"/>
                </a:lnTo>
                <a:close/>
              </a:path>
            </a:pathLst>
          </a:custGeom>
        </p:spPr>
      </p:pic>
      <p:sp>
        <p:nvSpPr>
          <p:cNvPr id="71" name="Isosceles Triangle 8">
            <a:extLst>
              <a:ext uri="{FF2B5EF4-FFF2-40B4-BE49-F238E27FC236}">
                <a16:creationId xmlns:a16="http://schemas.microsoft.com/office/drawing/2014/main" id="{2AC0F484-DB7C-404B-BF79-70F127C9A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915CC74C-AB53-4D3F-8BCF-41A042813923}"/>
              </a:ext>
            </a:extLst>
          </p:cNvPr>
          <p:cNvSpPr>
            <a:spLocks noGrp="1"/>
          </p:cNvSpPr>
          <p:nvPr>
            <p:ph idx="1"/>
          </p:nvPr>
        </p:nvSpPr>
        <p:spPr>
          <a:xfrm>
            <a:off x="2210008" y="682443"/>
            <a:ext cx="9059005" cy="6175558"/>
          </a:xfrm>
        </p:spPr>
        <p:txBody>
          <a:bodyPr>
            <a:normAutofit fontScale="25000" lnSpcReduction="20000"/>
          </a:bodyPr>
          <a:lstStyle/>
          <a:p>
            <a:pPr algn="just">
              <a:lnSpc>
                <a:spcPct val="120000"/>
              </a:lnSpc>
              <a:spcBef>
                <a:spcPts val="0"/>
              </a:spcBef>
              <a:buFont typeface="Wingdings" panose="05000000000000000000" pitchFamily="2" charset="2"/>
              <a:buChar char="v"/>
            </a:pPr>
            <a:r>
              <a:rPr lang="es-US" sz="7200" dirty="0">
                <a:latin typeface="Arial" panose="020B0604020202020204" pitchFamily="34" charset="0"/>
                <a:cs typeface="Arial" panose="020B0604020202020204" pitchFamily="34" charset="0"/>
              </a:rPr>
              <a:t>Al ocurrir un accidente el Conductor, los Gerentes, Jefe de Agencia y la ASG tiene la responsabilidad de:</a:t>
            </a:r>
          </a:p>
          <a:p>
            <a:pPr algn="just">
              <a:lnSpc>
                <a:spcPct val="120000"/>
              </a:lnSpc>
              <a:spcBef>
                <a:spcPts val="0"/>
              </a:spcBef>
              <a:buFont typeface="Wingdings" panose="05000000000000000000" pitchFamily="2" charset="2"/>
              <a:buChar char="v"/>
            </a:pPr>
            <a:endParaRPr lang="en-US" sz="7200" dirty="0">
              <a:latin typeface="Arial" panose="020B0604020202020204" pitchFamily="34" charset="0"/>
              <a:cs typeface="Arial" panose="020B0604020202020204" pitchFamily="34" charset="0"/>
            </a:endParaRPr>
          </a:p>
          <a:p>
            <a:pPr marL="857250" lvl="1" indent="-457200" algn="just">
              <a:lnSpc>
                <a:spcPct val="120000"/>
              </a:lnSpc>
              <a:spcBef>
                <a:spcPts val="0"/>
              </a:spcBef>
              <a:buFont typeface="+mj-lt"/>
              <a:buAutoNum type="alphaUcPeriod"/>
            </a:pPr>
            <a:r>
              <a:rPr lang="en-US" sz="7200" b="1" dirty="0">
                <a:latin typeface="Arial" panose="020B0604020202020204" pitchFamily="34" charset="0"/>
                <a:cs typeface="Arial" panose="020B0604020202020204" pitchFamily="34" charset="0"/>
              </a:rPr>
              <a:t>Conductor:</a:t>
            </a:r>
          </a:p>
          <a:p>
            <a:pPr marL="400050" lvl="1" indent="0" algn="just">
              <a:lnSpc>
                <a:spcPct val="120000"/>
              </a:lnSpc>
              <a:spcBef>
                <a:spcPts val="0"/>
              </a:spcBef>
              <a:buNone/>
            </a:pPr>
            <a:endParaRPr lang="es-US" sz="7200" dirty="0">
              <a:latin typeface="Arial" panose="020B0604020202020204" pitchFamily="34" charset="0"/>
              <a:cs typeface="Arial" panose="020B0604020202020204" pitchFamily="34" charset="0"/>
            </a:endParaRPr>
          </a:p>
          <a:p>
            <a:pPr marL="1200150" lvl="2" indent="-342900" algn="just">
              <a:lnSpc>
                <a:spcPct val="120000"/>
              </a:lnSpc>
              <a:spcBef>
                <a:spcPts val="0"/>
              </a:spcBef>
              <a:buFont typeface="+mj-lt"/>
              <a:buAutoNum type="arabicPeriod"/>
            </a:pPr>
            <a:r>
              <a:rPr lang="es-US" sz="7200" dirty="0">
                <a:latin typeface="Arial" panose="020B0604020202020204" pitchFamily="34" charset="0"/>
                <a:cs typeface="Arial" panose="020B0604020202020204" pitchFamily="34" charset="0"/>
              </a:rPr>
              <a:t>notificará el accidente inmediatamente al cuartel de la Policía mas cercano o </a:t>
            </a:r>
            <a:r>
              <a:rPr lang="es-US" sz="7200" b="1" dirty="0">
                <a:latin typeface="Arial" panose="020B0604020202020204" pitchFamily="34" charset="0"/>
                <a:cs typeface="Arial" panose="020B0604020202020204" pitchFamily="34" charset="0"/>
              </a:rPr>
              <a:t>llamando al 911</a:t>
            </a:r>
            <a:r>
              <a:rPr lang="es-US" sz="7200" dirty="0">
                <a:latin typeface="Arial" panose="020B0604020202020204" pitchFamily="34" charset="0"/>
                <a:cs typeface="Arial" panose="020B0604020202020204" pitchFamily="34" charset="0"/>
              </a:rPr>
              <a:t>;</a:t>
            </a:r>
          </a:p>
          <a:p>
            <a:pPr marL="1200150" lvl="2" indent="-342900" algn="just">
              <a:lnSpc>
                <a:spcPct val="120000"/>
              </a:lnSpc>
              <a:spcBef>
                <a:spcPts val="0"/>
              </a:spcBef>
              <a:buFont typeface="+mj-lt"/>
              <a:buAutoNum type="arabicPeriod"/>
            </a:pPr>
            <a:r>
              <a:rPr lang="es-US" sz="7200" dirty="0">
                <a:latin typeface="Arial" panose="020B0604020202020204" pitchFamily="34" charset="0"/>
                <a:cs typeface="Arial" panose="020B0604020202020204" pitchFamily="34" charset="0"/>
              </a:rPr>
              <a:t>obtendrá el número de informe de accidente y/o Incidente (querella) que le asigne la Policía;</a:t>
            </a:r>
          </a:p>
          <a:p>
            <a:pPr marL="1200150" lvl="2" indent="-342900" algn="just">
              <a:lnSpc>
                <a:spcPct val="120000"/>
              </a:lnSpc>
              <a:spcBef>
                <a:spcPts val="0"/>
              </a:spcBef>
              <a:buFont typeface="+mj-lt"/>
              <a:buAutoNum type="arabicPeriod"/>
            </a:pPr>
            <a:r>
              <a:rPr lang="es-US" sz="7200" dirty="0">
                <a:latin typeface="Arial" panose="020B0604020202020204" pitchFamily="34" charset="0"/>
                <a:cs typeface="Arial" panose="020B0604020202020204" pitchFamily="34" charset="0"/>
              </a:rPr>
              <a:t>anotará el nombre y el número de placa del policía que lo atendió y tramitó la querella;</a:t>
            </a:r>
          </a:p>
          <a:p>
            <a:pPr marL="1200150" lvl="2" indent="-342900" algn="just">
              <a:lnSpc>
                <a:spcPct val="120000"/>
              </a:lnSpc>
              <a:spcBef>
                <a:spcPts val="0"/>
              </a:spcBef>
              <a:buFont typeface="+mj-lt"/>
              <a:buAutoNum type="arabicPeriod"/>
            </a:pPr>
            <a:r>
              <a:rPr lang="es-US" sz="7200">
                <a:latin typeface="Arial" panose="020B0604020202020204" pitchFamily="34" charset="0"/>
                <a:cs typeface="Arial" panose="020B0604020202020204" pitchFamily="34" charset="0"/>
              </a:rPr>
              <a:t>Notificará inmediatamente </a:t>
            </a:r>
            <a:r>
              <a:rPr lang="es-US" sz="7200" dirty="0">
                <a:latin typeface="Arial" panose="020B0604020202020204" pitchFamily="34" charset="0"/>
                <a:cs typeface="Arial" panose="020B0604020202020204" pitchFamily="34" charset="0"/>
              </a:rPr>
              <a:t>el accidente, a través de cualquier medio, al Gerente </a:t>
            </a:r>
            <a:r>
              <a:rPr lang="es-US" sz="7200">
                <a:latin typeface="Arial" panose="020B0604020202020204" pitchFamily="34" charset="0"/>
                <a:cs typeface="Arial" panose="020B0604020202020204" pitchFamily="34" charset="0"/>
              </a:rPr>
              <a:t>de Transporte;</a:t>
            </a:r>
            <a:endParaRPr lang="es-US" sz="7200" dirty="0">
              <a:latin typeface="Arial" panose="020B0604020202020204" pitchFamily="34" charset="0"/>
              <a:cs typeface="Arial" panose="020B0604020202020204" pitchFamily="34" charset="0"/>
            </a:endParaRPr>
          </a:p>
          <a:p>
            <a:pPr marL="1200150" lvl="2" indent="-342900" algn="just">
              <a:lnSpc>
                <a:spcPct val="120000"/>
              </a:lnSpc>
              <a:spcBef>
                <a:spcPts val="0"/>
              </a:spcBef>
              <a:buFont typeface="+mj-lt"/>
              <a:buAutoNum type="arabicPeriod"/>
            </a:pPr>
            <a:r>
              <a:rPr lang="es-US" sz="7200" dirty="0">
                <a:latin typeface="Arial" panose="020B0604020202020204" pitchFamily="34" charset="0"/>
                <a:cs typeface="Arial" panose="020B0604020202020204" pitchFamily="34" charset="0"/>
              </a:rPr>
              <a:t>de ser responsable del accidente, le informara al conductor que le ocasiono los daños el nombre de la compañía aseguradora del gobierno y el número del caso.</a:t>
            </a:r>
          </a:p>
          <a:p>
            <a:pPr marL="1200150" lvl="2" indent="-342900" algn="just">
              <a:lnSpc>
                <a:spcPct val="120000"/>
              </a:lnSpc>
              <a:spcBef>
                <a:spcPts val="0"/>
              </a:spcBef>
              <a:buFont typeface="+mj-lt"/>
              <a:buAutoNum type="arabicPeriod"/>
            </a:pPr>
            <a:r>
              <a:rPr lang="es-US" sz="7200" dirty="0">
                <a:latin typeface="Arial" panose="020B0604020202020204" pitchFamily="34" charset="0"/>
                <a:cs typeface="Arial" panose="020B0604020202020204" pitchFamily="34" charset="0"/>
              </a:rPr>
              <a:t>completará el formulario o formularios sobre accidentes que se le requieran;</a:t>
            </a:r>
          </a:p>
          <a:p>
            <a:pPr marL="1200150" lvl="2" indent="-342900" algn="just">
              <a:lnSpc>
                <a:spcPct val="120000"/>
              </a:lnSpc>
              <a:spcBef>
                <a:spcPts val="0"/>
              </a:spcBef>
              <a:buFont typeface="+mj-lt"/>
              <a:buAutoNum type="arabicPeriod"/>
            </a:pPr>
            <a:r>
              <a:rPr lang="es-US" sz="7200" dirty="0">
                <a:latin typeface="Arial" panose="020B0604020202020204" pitchFamily="34" charset="0"/>
                <a:cs typeface="Arial" panose="020B0604020202020204" pitchFamily="34" charset="0"/>
              </a:rPr>
              <a:t>Completar y entregara el AVISO DE ACCIDENTE(ASG-1060) al Gerente de Transporte con todos los documentos dentro de las próximas veinticuatro (24) horas o menos de haber ocurrido el accidente.</a:t>
            </a:r>
          </a:p>
          <a:p>
            <a:pPr marL="1200150" lvl="2" indent="-342900" algn="just">
              <a:lnSpc>
                <a:spcPct val="120000"/>
              </a:lnSpc>
              <a:spcBef>
                <a:spcPts val="0"/>
              </a:spcBef>
              <a:buFont typeface="+mj-lt"/>
              <a:buAutoNum type="arabicPeriod"/>
            </a:pPr>
            <a:endParaRPr lang="es-US" sz="1800" dirty="0">
              <a:latin typeface="Arial" panose="020B0604020202020204" pitchFamily="34" charset="0"/>
              <a:cs typeface="Arial" panose="020B0604020202020204" pitchFamily="34" charset="0"/>
            </a:endParaRPr>
          </a:p>
          <a:p>
            <a:endParaRPr lang="es-US" dirty="0"/>
          </a:p>
        </p:txBody>
      </p:sp>
      <p:sp>
        <p:nvSpPr>
          <p:cNvPr id="2" name="Slide Number Placeholder 1">
            <a:extLst>
              <a:ext uri="{FF2B5EF4-FFF2-40B4-BE49-F238E27FC236}">
                <a16:creationId xmlns:a16="http://schemas.microsoft.com/office/drawing/2014/main" id="{2D858DB9-0CE7-4C3F-A45A-7FA9CBD98FA3}"/>
              </a:ext>
            </a:extLst>
          </p:cNvPr>
          <p:cNvSpPr>
            <a:spLocks noGrp="1"/>
          </p:cNvSpPr>
          <p:nvPr>
            <p:ph type="sldNum" sz="quarter" idx="12"/>
          </p:nvPr>
        </p:nvSpPr>
        <p:spPr>
          <a:xfrm>
            <a:off x="10830280" y="5810433"/>
            <a:ext cx="683339" cy="365125"/>
          </a:xfrm>
        </p:spPr>
        <p:txBody>
          <a:bodyPr/>
          <a:lstStyle/>
          <a:p>
            <a:fld id="{D57F1E4F-1CFF-5643-939E-217C01CDF565}"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1080983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8BD627-6E12-44DC-BC52-D320E40CF890}"/>
              </a:ext>
            </a:extLst>
          </p:cNvPr>
          <p:cNvSpPr>
            <a:spLocks noGrp="1"/>
          </p:cNvSpPr>
          <p:nvPr>
            <p:ph type="title"/>
          </p:nvPr>
        </p:nvSpPr>
        <p:spPr>
          <a:xfrm>
            <a:off x="480386" y="507865"/>
            <a:ext cx="5118555" cy="709247"/>
          </a:xfrm>
        </p:spPr>
        <p:txBody>
          <a:bodyPr>
            <a:normAutofit/>
          </a:bodyPr>
          <a:lstStyle/>
          <a:p>
            <a:r>
              <a:rPr lang="es-PR" b="1" cap="all" dirty="0">
                <a:effectLst>
                  <a:outerShdw blurRad="38100" dist="38100" dir="2700000" algn="tl">
                    <a:srgbClr val="000000">
                      <a:alpha val="43137"/>
                    </a:srgbClr>
                  </a:outerShdw>
                </a:effectLst>
                <a:latin typeface="Arial" pitchFamily="34" charset="0"/>
                <a:cs typeface="Arial" pitchFamily="34" charset="0"/>
              </a:rPr>
              <a:t>Temas a discutir</a:t>
            </a:r>
            <a:endParaRPr lang="en-US" b="1" dirty="0"/>
          </a:p>
        </p:txBody>
      </p:sp>
      <p:sp>
        <p:nvSpPr>
          <p:cNvPr id="9" name="Content Placeholder 2">
            <a:extLst>
              <a:ext uri="{FF2B5EF4-FFF2-40B4-BE49-F238E27FC236}">
                <a16:creationId xmlns:a16="http://schemas.microsoft.com/office/drawing/2014/main" id="{37D72662-2AF0-47BF-AABD-78045377BB59}"/>
              </a:ext>
            </a:extLst>
          </p:cNvPr>
          <p:cNvSpPr txBox="1">
            <a:spLocks noGrp="1"/>
          </p:cNvSpPr>
          <p:nvPr>
            <p:ph idx="1"/>
          </p:nvPr>
        </p:nvSpPr>
        <p:spPr>
          <a:xfrm>
            <a:off x="3039663" y="1753822"/>
            <a:ext cx="7005711" cy="459631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lnSpc>
                <a:spcPct val="150000"/>
              </a:lnSpc>
              <a:spcBef>
                <a:spcPts val="0"/>
              </a:spcBef>
              <a:spcAft>
                <a:spcPts val="0"/>
              </a:spcAft>
              <a:buFont typeface="Wingdings" panose="05000000000000000000" pitchFamily="2" charset="2"/>
              <a:buChar char="v"/>
            </a:pPr>
            <a:r>
              <a:rPr lang="es-PR" sz="2200" dirty="0">
                <a:solidFill>
                  <a:schemeClr val="tx1">
                    <a:lumMod val="95000"/>
                    <a:lumOff val="5000"/>
                  </a:schemeClr>
                </a:solidFill>
                <a:latin typeface="Arial" charset="0"/>
                <a:cs typeface="Arial" charset="0"/>
              </a:rPr>
              <a:t> </a:t>
            </a:r>
            <a:r>
              <a:rPr lang="es-PR" sz="2500" dirty="0">
                <a:latin typeface="Arial" charset="0"/>
                <a:cs typeface="Arial" charset="0"/>
              </a:rPr>
              <a:t>Responsabilidades del Conductor</a:t>
            </a:r>
          </a:p>
          <a:p>
            <a:pPr lvl="1" algn="just">
              <a:lnSpc>
                <a:spcPct val="150000"/>
              </a:lnSpc>
              <a:spcBef>
                <a:spcPts val="0"/>
              </a:spcBef>
              <a:spcAft>
                <a:spcPts val="0"/>
              </a:spcAft>
              <a:buFont typeface="Wingdings" panose="05000000000000000000" pitchFamily="2" charset="2"/>
              <a:buChar char="v"/>
            </a:pPr>
            <a:r>
              <a:rPr lang="es-PR" sz="2500" dirty="0">
                <a:latin typeface="Arial" charset="0"/>
                <a:cs typeface="Arial" charset="0"/>
              </a:rPr>
              <a:t> Normas Generales de Mantenimiento</a:t>
            </a:r>
          </a:p>
          <a:p>
            <a:pPr lvl="1" algn="just">
              <a:lnSpc>
                <a:spcPct val="150000"/>
              </a:lnSpc>
              <a:spcBef>
                <a:spcPts val="0"/>
              </a:spcBef>
              <a:spcAft>
                <a:spcPts val="0"/>
              </a:spcAft>
              <a:buFont typeface="Wingdings" panose="05000000000000000000" pitchFamily="2" charset="2"/>
              <a:buChar char="v"/>
            </a:pPr>
            <a:r>
              <a:rPr lang="es-PR" sz="2500" dirty="0">
                <a:latin typeface="Arial" charset="0"/>
                <a:cs typeface="Arial" charset="0"/>
              </a:rPr>
              <a:t> Accidentes y Procedimientos de Accidentes</a:t>
            </a:r>
          </a:p>
          <a:p>
            <a:pPr lvl="1" algn="just">
              <a:lnSpc>
                <a:spcPct val="150000"/>
              </a:lnSpc>
              <a:spcBef>
                <a:spcPts val="0"/>
              </a:spcBef>
              <a:spcAft>
                <a:spcPts val="0"/>
              </a:spcAft>
              <a:buFont typeface="Wingdings" panose="05000000000000000000" pitchFamily="2" charset="2"/>
              <a:buChar char="v"/>
            </a:pPr>
            <a:r>
              <a:rPr lang="es-PR" sz="2500" dirty="0">
                <a:latin typeface="Arial" charset="0"/>
                <a:cs typeface="Arial" charset="0"/>
              </a:rPr>
              <a:t> Violaciones y Penalidades al Reglamento</a:t>
            </a:r>
          </a:p>
          <a:p>
            <a:pPr lvl="1" algn="just">
              <a:lnSpc>
                <a:spcPct val="150000"/>
              </a:lnSpc>
              <a:spcBef>
                <a:spcPts val="0"/>
              </a:spcBef>
              <a:spcAft>
                <a:spcPts val="0"/>
              </a:spcAft>
              <a:buFont typeface="Wingdings" panose="05000000000000000000" pitchFamily="2" charset="2"/>
              <a:buChar char="v"/>
            </a:pPr>
            <a:r>
              <a:rPr lang="es-PR" sz="2500" dirty="0">
                <a:latin typeface="Arial" charset="0"/>
                <a:cs typeface="Arial" charset="0"/>
              </a:rPr>
              <a:t> Bitácora</a:t>
            </a:r>
          </a:p>
          <a:p>
            <a:pPr lvl="1" algn="just">
              <a:lnSpc>
                <a:spcPct val="150000"/>
              </a:lnSpc>
              <a:spcBef>
                <a:spcPts val="0"/>
              </a:spcBef>
              <a:spcAft>
                <a:spcPts val="0"/>
              </a:spcAft>
              <a:buFont typeface="Wingdings" panose="05000000000000000000" pitchFamily="2" charset="2"/>
              <a:buChar char="v"/>
            </a:pPr>
            <a:r>
              <a:rPr lang="es-PR" sz="2500" dirty="0">
                <a:latin typeface="Arial" charset="0"/>
                <a:cs typeface="Arial" charset="0"/>
              </a:rPr>
              <a:t> Tarjeta de Flota (Combustible)</a:t>
            </a:r>
            <a:endParaRPr lang="es-PR" sz="2500" dirty="0">
              <a:solidFill>
                <a:schemeClr val="tx1">
                  <a:lumMod val="95000"/>
                  <a:lumOff val="5000"/>
                </a:schemeClr>
              </a:solidFill>
              <a:latin typeface="Arial" charset="0"/>
              <a:cs typeface="Arial" charset="0"/>
            </a:endParaRPr>
          </a:p>
        </p:txBody>
      </p:sp>
      <p:pic>
        <p:nvPicPr>
          <p:cNvPr id="8" name="Picture 7" descr="cid:image001.png@01D54C59.43FFDE20">
            <a:extLst>
              <a:ext uri="{FF2B5EF4-FFF2-40B4-BE49-F238E27FC236}">
                <a16:creationId xmlns:a16="http://schemas.microsoft.com/office/drawing/2014/main" id="{03A16343-18BE-4F52-B2BC-5655C85DF66B}"/>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604265" y="1415455"/>
            <a:ext cx="2016641" cy="1826549"/>
          </a:xfrm>
          <a:prstGeom prst="rect">
            <a:avLst/>
          </a:prstGeom>
          <a:solidFill>
            <a:schemeClr val="accent1">
              <a:lumMod val="75000"/>
            </a:schemeClr>
          </a:solidFill>
          <a:ln>
            <a:solidFill>
              <a:schemeClr val="bg1"/>
            </a:solidFill>
          </a:ln>
        </p:spPr>
      </p:pic>
      <p:pic>
        <p:nvPicPr>
          <p:cNvPr id="7" name="Picture 6">
            <a:extLst>
              <a:ext uri="{FF2B5EF4-FFF2-40B4-BE49-F238E27FC236}">
                <a16:creationId xmlns:a16="http://schemas.microsoft.com/office/drawing/2014/main" id="{35537A69-3C48-45C7-B492-A2C6312C6362}"/>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04265" y="3778714"/>
            <a:ext cx="2435398" cy="1826549"/>
          </a:xfrm>
          <a:prstGeom prst="rect">
            <a:avLst/>
          </a:prstGeom>
        </p:spPr>
      </p:pic>
      <p:sp>
        <p:nvSpPr>
          <p:cNvPr id="2" name="Slide Number Placeholder 1">
            <a:extLst>
              <a:ext uri="{FF2B5EF4-FFF2-40B4-BE49-F238E27FC236}">
                <a16:creationId xmlns:a16="http://schemas.microsoft.com/office/drawing/2014/main" id="{22EA07D3-188E-496B-8740-AC30ECDA4380}"/>
              </a:ext>
            </a:extLst>
          </p:cNvPr>
          <p:cNvSpPr>
            <a:spLocks noGrp="1"/>
          </p:cNvSpPr>
          <p:nvPr>
            <p:ph type="sldNum" sz="quarter" idx="12"/>
          </p:nvPr>
        </p:nvSpPr>
        <p:spPr>
          <a:xfrm>
            <a:off x="10764020" y="6167572"/>
            <a:ext cx="683339" cy="365125"/>
          </a:xfrm>
        </p:spPr>
        <p:txBody>
          <a:bodyPr/>
          <a:lstStyle/>
          <a:p>
            <a:fld id="{D57F1E4F-1CFF-5643-939E-217C01CDF565}"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25337389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BDBD902C-6CAE-46AB-A9C5-9F6C999F9FAB}"/>
              </a:ext>
            </a:extLst>
          </p:cNvPr>
          <p:cNvSpPr>
            <a:spLocks noGrp="1"/>
          </p:cNvSpPr>
          <p:nvPr>
            <p:ph type="title"/>
          </p:nvPr>
        </p:nvSpPr>
        <p:spPr>
          <a:xfrm>
            <a:off x="1889924" y="429803"/>
            <a:ext cx="8253862" cy="728870"/>
          </a:xfrm>
        </p:spPr>
        <p:txBody>
          <a:bodyPr>
            <a:normAutofit/>
          </a:bodyPr>
          <a:lstStyle/>
          <a:p>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PROCEDIMIENTO EN CASO DE ACCIDENTE</a:t>
            </a:r>
            <a:endParaRPr lang="es-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2" name="Picture 21" descr="cid:image001.png@01D54C59.43FFDE20">
            <a:extLst>
              <a:ext uri="{FF2B5EF4-FFF2-40B4-BE49-F238E27FC236}">
                <a16:creationId xmlns:a16="http://schemas.microsoft.com/office/drawing/2014/main" id="{85B70AE4-B17C-476D-817D-B8081AA0C93A}"/>
              </a:ext>
            </a:extLst>
          </p:cNvPr>
          <p:cNvPicPr/>
          <p:nvPr/>
        </p:nvPicPr>
        <p:blipFill rotWithShape="1">
          <a:blip r:embed="rId2" r:link="rId3">
            <a:extLst>
              <a:ext uri="{28A0092B-C50C-407E-A947-70E740481C1C}">
                <a14:useLocalDpi xmlns:a14="http://schemas.microsoft.com/office/drawing/2010/main" val="0"/>
              </a:ext>
            </a:extLst>
          </a:blip>
          <a:srcRect l="17818" r="24028" b="1"/>
          <a:stretch>
            <a:fillRect/>
          </a:stretch>
        </p:blipFill>
        <p:spPr bwMode="auto">
          <a:xfrm>
            <a:off x="1" y="10"/>
            <a:ext cx="2204759" cy="3433854"/>
          </a:xfrm>
          <a:custGeom>
            <a:avLst/>
            <a:gdLst>
              <a:gd name="connsiteX0" fmla="*/ 0 w 2204759"/>
              <a:gd name="connsiteY0" fmla="*/ 0 h 3433864"/>
              <a:gd name="connsiteX1" fmla="*/ 1674254 w 2204759"/>
              <a:gd name="connsiteY1" fmla="*/ 0 h 3433864"/>
              <a:gd name="connsiteX2" fmla="*/ 2204759 w 2204759"/>
              <a:gd name="connsiteY2" fmla="*/ 3433864 h 3433864"/>
              <a:gd name="connsiteX3" fmla="*/ 0 w 2204759"/>
              <a:gd name="connsiteY3" fmla="*/ 3433864 h 3433864"/>
            </a:gdLst>
            <a:ahLst/>
            <a:cxnLst>
              <a:cxn ang="0">
                <a:pos x="connsiteX0" y="connsiteY0"/>
              </a:cxn>
              <a:cxn ang="0">
                <a:pos x="connsiteX1" y="connsiteY1"/>
              </a:cxn>
              <a:cxn ang="0">
                <a:pos x="connsiteX2" y="connsiteY2"/>
              </a:cxn>
              <a:cxn ang="0">
                <a:pos x="connsiteX3" y="connsiteY3"/>
              </a:cxn>
            </a:cxnLst>
            <a:rect l="l" t="t" r="r" b="b"/>
            <a:pathLst>
              <a:path w="2204759" h="3433864">
                <a:moveTo>
                  <a:pt x="0" y="0"/>
                </a:moveTo>
                <a:lnTo>
                  <a:pt x="1674254" y="0"/>
                </a:lnTo>
                <a:lnTo>
                  <a:pt x="2204759" y="3433864"/>
                </a:lnTo>
                <a:lnTo>
                  <a:pt x="0" y="3433864"/>
                </a:lnTo>
                <a:close/>
              </a:path>
            </a:pathLst>
          </a:custGeom>
          <a:noFill/>
          <a:ln>
            <a:solidFill>
              <a:schemeClr val="bg1"/>
            </a:solidFill>
          </a:ln>
        </p:spPr>
      </p:pic>
      <p:pic>
        <p:nvPicPr>
          <p:cNvPr id="10" name="Picture 9">
            <a:extLst>
              <a:ext uri="{FF2B5EF4-FFF2-40B4-BE49-F238E27FC236}">
                <a16:creationId xmlns:a16="http://schemas.microsoft.com/office/drawing/2014/main" id="{5009C2C1-C3AB-4BD2-8F89-0343F98F51BE}"/>
              </a:ext>
            </a:extLst>
          </p:cNvPr>
          <p:cNvPicPr>
            <a:picLocks noChangeAspect="1"/>
          </p:cNvPicPr>
          <p:nvPr/>
        </p:nvPicPr>
        <p:blipFill rotWithShape="1">
          <a:blip r:embed="rId4"/>
          <a:srcRect l="13301" r="36140" b="-1"/>
          <a:stretch/>
        </p:blipFill>
        <p:spPr>
          <a:xfrm>
            <a:off x="20" y="3433864"/>
            <a:ext cx="2734036" cy="3433865"/>
          </a:xfrm>
          <a:custGeom>
            <a:avLst/>
            <a:gdLst>
              <a:gd name="connsiteX0" fmla="*/ 0 w 2734056"/>
              <a:gd name="connsiteY0" fmla="*/ 0 h 3433865"/>
              <a:gd name="connsiteX1" fmla="*/ 2204758 w 2734056"/>
              <a:gd name="connsiteY1" fmla="*/ 0 h 3433865"/>
              <a:gd name="connsiteX2" fmla="*/ 2734056 w 2734056"/>
              <a:gd name="connsiteY2" fmla="*/ 3426053 h 3433865"/>
              <a:gd name="connsiteX3" fmla="*/ 2734056 w 2734056"/>
              <a:gd name="connsiteY3" fmla="*/ 3433865 h 3433865"/>
              <a:gd name="connsiteX4" fmla="*/ 461457 w 2734056"/>
              <a:gd name="connsiteY4" fmla="*/ 3433865 h 3433865"/>
              <a:gd name="connsiteX5" fmla="*/ 0 w 2734056"/>
              <a:gd name="connsiteY5" fmla="*/ 706119 h 343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3433865">
                <a:moveTo>
                  <a:pt x="0" y="0"/>
                </a:moveTo>
                <a:lnTo>
                  <a:pt x="2204758" y="0"/>
                </a:lnTo>
                <a:lnTo>
                  <a:pt x="2734056" y="3426053"/>
                </a:lnTo>
                <a:lnTo>
                  <a:pt x="2734056" y="3433865"/>
                </a:lnTo>
                <a:lnTo>
                  <a:pt x="461457" y="3433865"/>
                </a:lnTo>
                <a:lnTo>
                  <a:pt x="0" y="706119"/>
                </a:lnTo>
                <a:close/>
              </a:path>
            </a:pathLst>
          </a:custGeom>
          <a:ln>
            <a:solidFill>
              <a:schemeClr val="bg1"/>
            </a:solidFill>
          </a:ln>
        </p:spPr>
      </p:pic>
      <p:cxnSp>
        <p:nvCxnSpPr>
          <p:cNvPr id="48" name="Straight Connector 47">
            <a:extLst>
              <a:ext uri="{FF2B5EF4-FFF2-40B4-BE49-F238E27FC236}">
                <a16:creationId xmlns:a16="http://schemas.microsoft.com/office/drawing/2014/main" id="{84F4D647-BB10-471B-85B2-D920AB3771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433864"/>
            <a:ext cx="22267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Isosceles Triangle 8">
            <a:extLst>
              <a:ext uri="{FF2B5EF4-FFF2-40B4-BE49-F238E27FC236}">
                <a16:creationId xmlns:a16="http://schemas.microsoft.com/office/drawing/2014/main" id="{5492A6E7-4E36-4CFA-B4B1-961FCDDA9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8" name="Content Placeholder 2">
            <a:extLst>
              <a:ext uri="{FF2B5EF4-FFF2-40B4-BE49-F238E27FC236}">
                <a16:creationId xmlns:a16="http://schemas.microsoft.com/office/drawing/2014/main" id="{8EC8D2EE-E89E-4B4E-918F-4123E3AE9811}"/>
              </a:ext>
            </a:extLst>
          </p:cNvPr>
          <p:cNvSpPr>
            <a:spLocks noGrp="1"/>
          </p:cNvSpPr>
          <p:nvPr>
            <p:ph idx="1"/>
          </p:nvPr>
        </p:nvSpPr>
        <p:spPr>
          <a:xfrm>
            <a:off x="2226733" y="1313343"/>
            <a:ext cx="7580244" cy="5114854"/>
          </a:xfrm>
        </p:spPr>
        <p:txBody>
          <a:bodyPr>
            <a:normAutofit fontScale="92500"/>
          </a:bodyPr>
          <a:lstStyle/>
          <a:p>
            <a:pPr marL="800100" lvl="2" indent="0" algn="just">
              <a:lnSpc>
                <a:spcPct val="110000"/>
              </a:lnSpc>
              <a:spcBef>
                <a:spcPts val="0"/>
              </a:spcBef>
              <a:buNone/>
            </a:pPr>
            <a:endParaRPr lang="en-US" sz="2200" b="1" dirty="0">
              <a:latin typeface="Arial" panose="020B0604020202020204" pitchFamily="34" charset="0"/>
              <a:cs typeface="Arial" panose="020B0604020202020204" pitchFamily="34" charset="0"/>
            </a:endParaRPr>
          </a:p>
          <a:p>
            <a:pPr marL="914400" lvl="1" indent="-514350" algn="just">
              <a:lnSpc>
                <a:spcPct val="110000"/>
              </a:lnSpc>
              <a:spcBef>
                <a:spcPts val="0"/>
              </a:spcBef>
              <a:buFont typeface="+mj-lt"/>
              <a:buAutoNum type="alphaUcPeriod" startAt="2"/>
            </a:pPr>
            <a:r>
              <a:rPr lang="en-US" sz="2200" b="1" dirty="0" err="1">
                <a:latin typeface="Arial" panose="020B0604020202020204" pitchFamily="34" charset="0"/>
                <a:cs typeface="Arial" panose="020B0604020202020204" pitchFamily="34" charset="0"/>
              </a:rPr>
              <a:t>Gerente</a:t>
            </a:r>
            <a:r>
              <a:rPr lang="en-US" sz="2200" b="1" dirty="0">
                <a:latin typeface="Arial" panose="020B0604020202020204" pitchFamily="34" charset="0"/>
                <a:cs typeface="Arial" panose="020B0604020202020204" pitchFamily="34" charset="0"/>
              </a:rPr>
              <a:t>:</a:t>
            </a:r>
          </a:p>
          <a:p>
            <a:pPr marL="457200" lvl="1" indent="0" algn="just">
              <a:lnSpc>
                <a:spcPct val="110000"/>
              </a:lnSpc>
              <a:spcBef>
                <a:spcPts val="0"/>
              </a:spcBef>
              <a:buNone/>
            </a:pPr>
            <a:endParaRPr lang="es-US" sz="2200" dirty="0">
              <a:latin typeface="Arial" panose="020B0604020202020204" pitchFamily="34" charset="0"/>
              <a:cs typeface="Arial" panose="020B0604020202020204" pitchFamily="34" charset="0"/>
            </a:endParaRPr>
          </a:p>
          <a:p>
            <a:pPr marL="1200150" lvl="2" indent="-342900" algn="just">
              <a:lnSpc>
                <a:spcPct val="110000"/>
              </a:lnSpc>
              <a:spcBef>
                <a:spcPts val="0"/>
              </a:spcBef>
              <a:buFont typeface="+mj-lt"/>
              <a:buAutoNum type="arabicPeriod"/>
            </a:pPr>
            <a:r>
              <a:rPr lang="es-US" sz="2200" b="1" dirty="0">
                <a:latin typeface="Arial" panose="020B0604020202020204" pitchFamily="34" charset="0"/>
                <a:cs typeface="Arial" panose="020B0604020202020204" pitchFamily="34" charset="0"/>
              </a:rPr>
              <a:t>Someter </a:t>
            </a:r>
            <a:r>
              <a:rPr lang="es-US" sz="2200" dirty="0">
                <a:latin typeface="Arial" panose="020B0604020202020204" pitchFamily="34" charset="0"/>
                <a:cs typeface="Arial" panose="020B0604020202020204" pitchFamily="34" charset="0"/>
              </a:rPr>
              <a:t>el Informe de Accidente y el Informe de Accedente o Incidente (Querella), con toda la documentación relacionada al Programa de Transporte de la ASG para la investigación correspondiente.</a:t>
            </a:r>
          </a:p>
          <a:p>
            <a:pPr marL="457200" lvl="1" indent="0" algn="just">
              <a:lnSpc>
                <a:spcPct val="110000"/>
              </a:lnSpc>
              <a:spcBef>
                <a:spcPts val="0"/>
              </a:spcBef>
              <a:buNone/>
            </a:pPr>
            <a:endParaRPr lang="es-US" sz="2200" dirty="0">
              <a:latin typeface="Arial" panose="020B0604020202020204" pitchFamily="34" charset="0"/>
              <a:cs typeface="Arial" panose="020B0604020202020204" pitchFamily="34" charset="0"/>
            </a:endParaRPr>
          </a:p>
          <a:p>
            <a:pPr marL="914400" lvl="1" indent="-514350" algn="just">
              <a:lnSpc>
                <a:spcPct val="110000"/>
              </a:lnSpc>
              <a:spcBef>
                <a:spcPts val="0"/>
              </a:spcBef>
              <a:buFont typeface="+mj-lt"/>
              <a:buAutoNum type="alphaUcPeriod" startAt="3"/>
            </a:pPr>
            <a:r>
              <a:rPr lang="es-PR" sz="2200" b="1" dirty="0">
                <a:latin typeface="Arial" panose="020B0604020202020204" pitchFamily="34" charset="0"/>
                <a:cs typeface="Arial" panose="020B0604020202020204" pitchFamily="34" charset="0"/>
              </a:rPr>
              <a:t>Programa de Transporte de la ASG:</a:t>
            </a:r>
          </a:p>
          <a:p>
            <a:pPr marL="57150" indent="0" algn="just">
              <a:lnSpc>
                <a:spcPct val="110000"/>
              </a:lnSpc>
              <a:spcBef>
                <a:spcPts val="0"/>
              </a:spcBef>
              <a:buNone/>
            </a:pPr>
            <a:endParaRPr lang="es-PR" sz="2200" b="1" dirty="0">
              <a:latin typeface="Arial" panose="020B0604020202020204" pitchFamily="34" charset="0"/>
              <a:cs typeface="Arial" panose="020B0604020202020204" pitchFamily="34" charset="0"/>
            </a:endParaRPr>
          </a:p>
          <a:p>
            <a:pPr marL="1371600" lvl="2" indent="-514350" algn="just">
              <a:lnSpc>
                <a:spcPct val="110000"/>
              </a:lnSpc>
              <a:spcBef>
                <a:spcPts val="0"/>
              </a:spcBef>
              <a:buFont typeface="+mj-lt"/>
              <a:buAutoNum type="arabicPeriod"/>
            </a:pPr>
            <a:r>
              <a:rPr lang="es-PR" sz="2200" dirty="0">
                <a:latin typeface="Arial" panose="020B0604020202020204" pitchFamily="34" charset="0"/>
                <a:cs typeface="Arial" panose="020B0604020202020204" pitchFamily="34" charset="0"/>
              </a:rPr>
              <a:t>El Investigador de la ASG, </a:t>
            </a:r>
            <a:r>
              <a:rPr lang="es-PR" sz="2200" b="1" dirty="0">
                <a:latin typeface="Arial" panose="020B0604020202020204" pitchFamily="34" charset="0"/>
                <a:cs typeface="Arial" panose="020B0604020202020204" pitchFamily="34" charset="0"/>
              </a:rPr>
              <a:t>evaluará</a:t>
            </a:r>
            <a:r>
              <a:rPr lang="es-PR" sz="2200" dirty="0">
                <a:latin typeface="Arial" panose="020B0604020202020204" pitchFamily="34" charset="0"/>
                <a:cs typeface="Arial" panose="020B0604020202020204" pitchFamily="34" charset="0"/>
              </a:rPr>
              <a:t> los documentos sobre el accidente y </a:t>
            </a:r>
            <a:r>
              <a:rPr lang="es-PR" sz="2200" b="1" dirty="0">
                <a:latin typeface="Arial" panose="020B0604020202020204" pitchFamily="34" charset="0"/>
                <a:cs typeface="Arial" panose="020B0604020202020204" pitchFamily="34" charset="0"/>
              </a:rPr>
              <a:t>entregará</a:t>
            </a:r>
            <a:r>
              <a:rPr lang="es-PR" sz="2200" dirty="0">
                <a:latin typeface="Arial" panose="020B0604020202020204" pitchFamily="34" charset="0"/>
                <a:cs typeface="Arial" panose="020B0604020202020204" pitchFamily="34" charset="0"/>
              </a:rPr>
              <a:t> un informe al Administrador, </a:t>
            </a:r>
            <a:r>
              <a:rPr lang="es-PR" sz="2200" b="1" dirty="0">
                <a:latin typeface="Arial" panose="020B0604020202020204" pitchFamily="34" charset="0"/>
                <a:cs typeface="Arial" panose="020B0604020202020204" pitchFamily="34" charset="0"/>
              </a:rPr>
              <a:t>para determinar donde fue la negligencia y adjudicar responsabilidades</a:t>
            </a:r>
            <a:r>
              <a:rPr lang="es-PR" sz="2200" dirty="0">
                <a:latin typeface="Arial" panose="020B0604020202020204" pitchFamily="34" charset="0"/>
                <a:cs typeface="Arial" panose="020B0604020202020204" pitchFamily="34" charset="0"/>
              </a:rPr>
              <a:t>,</a:t>
            </a:r>
          </a:p>
          <a:p>
            <a:pPr marL="0" indent="0">
              <a:buNone/>
            </a:pPr>
            <a:endParaRPr lang="es-US" dirty="0"/>
          </a:p>
        </p:txBody>
      </p:sp>
      <p:sp>
        <p:nvSpPr>
          <p:cNvPr id="2" name="Slide Number Placeholder 1">
            <a:extLst>
              <a:ext uri="{FF2B5EF4-FFF2-40B4-BE49-F238E27FC236}">
                <a16:creationId xmlns:a16="http://schemas.microsoft.com/office/drawing/2014/main" id="{4E3A66F8-ACF0-4067-8C00-114DDA767294}"/>
              </a:ext>
            </a:extLst>
          </p:cNvPr>
          <p:cNvSpPr>
            <a:spLocks noGrp="1"/>
          </p:cNvSpPr>
          <p:nvPr>
            <p:ph type="sldNum" sz="quarter" idx="12"/>
          </p:nvPr>
        </p:nvSpPr>
        <p:spPr>
          <a:xfrm>
            <a:off x="10873716" y="5816075"/>
            <a:ext cx="683339" cy="365125"/>
          </a:xfrm>
        </p:spPr>
        <p:txBody>
          <a:bodyPr/>
          <a:lstStyle/>
          <a:p>
            <a:fld id="{D57F1E4F-1CFF-5643-939E-217C01CDF565}"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49832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1D1C543-4338-4D8E-8868-70CC0B1C7F88}"/>
              </a:ext>
            </a:extLst>
          </p:cNvPr>
          <p:cNvPicPr/>
          <p:nvPr/>
        </p:nvPicPr>
        <p:blipFill rotWithShape="1">
          <a:blip r:embed="rId2">
            <a:alphaModFix/>
            <a:extLst>
              <a:ext uri="{28A0092B-C50C-407E-A947-70E740481C1C}">
                <a14:useLocalDpi xmlns:a14="http://schemas.microsoft.com/office/drawing/2010/main" val="0"/>
              </a:ext>
            </a:extLst>
          </a:blip>
          <a:srcRect t="17938" b="7021"/>
          <a:stretch/>
        </p:blipFill>
        <p:spPr>
          <a:xfrm>
            <a:off x="593650" y="10"/>
            <a:ext cx="2324349" cy="1714490"/>
          </a:xfrm>
          <a:custGeom>
            <a:avLst/>
            <a:gdLst>
              <a:gd name="connsiteX0" fmla="*/ 254958 w 3433363"/>
              <a:gd name="connsiteY0" fmla="*/ 0 h 1714500"/>
              <a:gd name="connsiteX1" fmla="*/ 3433363 w 3433363"/>
              <a:gd name="connsiteY1" fmla="*/ 0 h 1714500"/>
              <a:gd name="connsiteX2" fmla="*/ 3386734 w 3433363"/>
              <a:gd name="connsiteY2" fmla="*/ 312174 h 1714500"/>
              <a:gd name="connsiteX3" fmla="*/ 3386620 w 3433363"/>
              <a:gd name="connsiteY3" fmla="*/ 312174 h 1714500"/>
              <a:gd name="connsiteX4" fmla="*/ 3177155 w 3433363"/>
              <a:gd name="connsiteY4" fmla="*/ 1714500 h 1714500"/>
              <a:gd name="connsiteX5" fmla="*/ 0 w 3433363"/>
              <a:gd name="connsiteY5"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3363" h="1714500">
                <a:moveTo>
                  <a:pt x="254958" y="0"/>
                </a:moveTo>
                <a:lnTo>
                  <a:pt x="3433363" y="0"/>
                </a:lnTo>
                <a:lnTo>
                  <a:pt x="3386734" y="312174"/>
                </a:lnTo>
                <a:lnTo>
                  <a:pt x="3386620" y="312174"/>
                </a:lnTo>
                <a:lnTo>
                  <a:pt x="3177155" y="1714500"/>
                </a:lnTo>
                <a:lnTo>
                  <a:pt x="0" y="1714500"/>
                </a:lnTo>
                <a:close/>
              </a:path>
            </a:pathLst>
          </a:custGeom>
          <a:ln>
            <a:solidFill>
              <a:schemeClr val="bg1"/>
            </a:solidFill>
          </a:ln>
        </p:spPr>
      </p:pic>
      <p:pic>
        <p:nvPicPr>
          <p:cNvPr id="11" name="Picture 10">
            <a:extLst>
              <a:ext uri="{FF2B5EF4-FFF2-40B4-BE49-F238E27FC236}">
                <a16:creationId xmlns:a16="http://schemas.microsoft.com/office/drawing/2014/main" id="{ECF42B93-01DD-4DB1-9A7C-44B6F0194754}"/>
              </a:ext>
            </a:extLst>
          </p:cNvPr>
          <p:cNvPicPr>
            <a:picLocks noChangeAspect="1"/>
          </p:cNvPicPr>
          <p:nvPr/>
        </p:nvPicPr>
        <p:blipFill rotWithShape="1">
          <a:blip r:embed="rId3">
            <a:alphaModFix/>
          </a:blip>
          <a:srcRect t="3234" r="-1" b="2066"/>
          <a:stretch/>
        </p:blipFill>
        <p:spPr>
          <a:xfrm>
            <a:off x="338692" y="1714500"/>
            <a:ext cx="2427106" cy="1714500"/>
          </a:xfrm>
          <a:custGeom>
            <a:avLst/>
            <a:gdLst>
              <a:gd name="connsiteX0" fmla="*/ 254958 w 3432113"/>
              <a:gd name="connsiteY0" fmla="*/ 0 h 1714500"/>
              <a:gd name="connsiteX1" fmla="*/ 3432113 w 3432113"/>
              <a:gd name="connsiteY1" fmla="*/ 0 h 1714500"/>
              <a:gd name="connsiteX2" fmla="*/ 3176018 w 3432113"/>
              <a:gd name="connsiteY2" fmla="*/ 1714500 h 1714500"/>
              <a:gd name="connsiteX3" fmla="*/ 0 w 3432113"/>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3432113" h="1714500">
                <a:moveTo>
                  <a:pt x="254958" y="0"/>
                </a:moveTo>
                <a:lnTo>
                  <a:pt x="3432113" y="0"/>
                </a:lnTo>
                <a:lnTo>
                  <a:pt x="3176018" y="1714500"/>
                </a:lnTo>
                <a:lnTo>
                  <a:pt x="0" y="1714500"/>
                </a:lnTo>
                <a:close/>
              </a:path>
            </a:pathLst>
          </a:custGeom>
          <a:ln>
            <a:solidFill>
              <a:schemeClr val="bg1"/>
            </a:solidFill>
          </a:ln>
        </p:spPr>
      </p:pic>
      <p:pic>
        <p:nvPicPr>
          <p:cNvPr id="6" name="Picture 5">
            <a:extLst>
              <a:ext uri="{FF2B5EF4-FFF2-40B4-BE49-F238E27FC236}">
                <a16:creationId xmlns:a16="http://schemas.microsoft.com/office/drawing/2014/main" id="{FE7F5BCD-8C13-4362-9C83-0F7331B52465}"/>
              </a:ext>
            </a:extLst>
          </p:cNvPr>
          <p:cNvPicPr>
            <a:picLocks noChangeAspect="1"/>
          </p:cNvPicPr>
          <p:nvPr/>
        </p:nvPicPr>
        <p:blipFill rotWithShape="1">
          <a:blip r:embed="rId4">
            <a:alphaModFix/>
          </a:blip>
          <a:srcRect r="-2" b="55"/>
          <a:stretch/>
        </p:blipFill>
        <p:spPr>
          <a:xfrm>
            <a:off x="83733" y="3429000"/>
            <a:ext cx="2540197" cy="1714500"/>
          </a:xfrm>
          <a:custGeom>
            <a:avLst/>
            <a:gdLst>
              <a:gd name="connsiteX0" fmla="*/ 254958 w 3430976"/>
              <a:gd name="connsiteY0" fmla="*/ 0 h 1714500"/>
              <a:gd name="connsiteX1" fmla="*/ 3430976 w 3430976"/>
              <a:gd name="connsiteY1" fmla="*/ 0 h 1714500"/>
              <a:gd name="connsiteX2" fmla="*/ 3174882 w 3430976"/>
              <a:gd name="connsiteY2" fmla="*/ 1714500 h 1714500"/>
              <a:gd name="connsiteX3" fmla="*/ 0 w 3430976"/>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3430976" h="1714500">
                <a:moveTo>
                  <a:pt x="254958" y="0"/>
                </a:moveTo>
                <a:lnTo>
                  <a:pt x="3430976" y="0"/>
                </a:lnTo>
                <a:lnTo>
                  <a:pt x="3174882" y="1714500"/>
                </a:lnTo>
                <a:lnTo>
                  <a:pt x="0" y="1714500"/>
                </a:lnTo>
                <a:close/>
              </a:path>
            </a:pathLst>
          </a:custGeom>
          <a:ln>
            <a:solidFill>
              <a:schemeClr val="bg1"/>
            </a:solidFill>
          </a:ln>
        </p:spPr>
      </p:pic>
      <p:pic>
        <p:nvPicPr>
          <p:cNvPr id="5" name="Picture 4" descr="cid:image001.png@01D54C59.43FFDE20">
            <a:extLst>
              <a:ext uri="{FF2B5EF4-FFF2-40B4-BE49-F238E27FC236}">
                <a16:creationId xmlns:a16="http://schemas.microsoft.com/office/drawing/2014/main" id="{400A63A9-EA4E-4BF9-B8F8-38FC591BA67B}"/>
              </a:ext>
            </a:extLst>
          </p:cNvPr>
          <p:cNvPicPr/>
          <p:nvPr/>
        </p:nvPicPr>
        <p:blipFill rotWithShape="1">
          <a:blip r:embed="rId5" r:link="rId6">
            <a:alphaModFix/>
            <a:extLst>
              <a:ext uri="{28A0092B-C50C-407E-A947-70E740481C1C}">
                <a14:useLocalDpi xmlns:a14="http://schemas.microsoft.com/office/drawing/2010/main" val="0"/>
              </a:ext>
            </a:extLst>
          </a:blip>
          <a:srcRect t="22929" b="18687"/>
          <a:stretch>
            <a:fillRect/>
          </a:stretch>
        </p:blipFill>
        <p:spPr bwMode="auto">
          <a:xfrm>
            <a:off x="-10633" y="5127992"/>
            <a:ext cx="2761648" cy="1730008"/>
          </a:xfrm>
          <a:custGeom>
            <a:avLst/>
            <a:gdLst>
              <a:gd name="connsiteX0" fmla="*/ 96673 w 3271564"/>
              <a:gd name="connsiteY0" fmla="*/ 0 h 1730008"/>
              <a:gd name="connsiteX1" fmla="*/ 3271564 w 3271564"/>
              <a:gd name="connsiteY1" fmla="*/ 0 h 1730008"/>
              <a:gd name="connsiteX2" fmla="*/ 3013153 w 3271564"/>
              <a:gd name="connsiteY2" fmla="*/ 1730008 h 1730008"/>
              <a:gd name="connsiteX3" fmla="*/ 0 w 3271564"/>
              <a:gd name="connsiteY3" fmla="*/ 1730008 h 1730008"/>
              <a:gd name="connsiteX4" fmla="*/ 0 w 3271564"/>
              <a:gd name="connsiteY4" fmla="*/ 650088 h 173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564" h="1730008">
                <a:moveTo>
                  <a:pt x="96673" y="0"/>
                </a:moveTo>
                <a:lnTo>
                  <a:pt x="3271564" y="0"/>
                </a:lnTo>
                <a:lnTo>
                  <a:pt x="3013153" y="1730008"/>
                </a:lnTo>
                <a:lnTo>
                  <a:pt x="0" y="1730008"/>
                </a:lnTo>
                <a:lnTo>
                  <a:pt x="0" y="650088"/>
                </a:lnTo>
                <a:close/>
              </a:path>
            </a:pathLst>
          </a:custGeom>
          <a:noFill/>
          <a:ln>
            <a:solidFill>
              <a:schemeClr val="bg1"/>
            </a:solidFill>
          </a:ln>
        </p:spPr>
      </p:pic>
      <p:sp>
        <p:nvSpPr>
          <p:cNvPr id="60" name="Isosceles Triangle 30">
            <a:extLst>
              <a:ext uri="{FF2B5EF4-FFF2-40B4-BE49-F238E27FC236}">
                <a16:creationId xmlns:a16="http://schemas.microsoft.com/office/drawing/2014/main" id="{E09C6EA1-A72F-431C-A81E-14B793A28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cxnSp>
        <p:nvCxnSpPr>
          <p:cNvPr id="62" name="Straight Connector 61">
            <a:extLst>
              <a:ext uri="{FF2B5EF4-FFF2-40B4-BE49-F238E27FC236}">
                <a16:creationId xmlns:a16="http://schemas.microsoft.com/office/drawing/2014/main" id="{F335CC31-F319-461D-9045-F34BF78A2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8712" y="1714500"/>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7BCA152-E42A-42E3-8DE8-3C8B59DCB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7088" y="3421959"/>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41DA940-D863-420D-A3F8-9F997C09F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950" y="5127992"/>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Isosceles Triangle 30">
            <a:extLst>
              <a:ext uri="{FF2B5EF4-FFF2-40B4-BE49-F238E27FC236}">
                <a16:creationId xmlns:a16="http://schemas.microsoft.com/office/drawing/2014/main" id="{56E4DBE8-15E2-4BA3-B171-C959C9CDF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94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8" name="Content Placeholder 2">
            <a:extLst>
              <a:ext uri="{FF2B5EF4-FFF2-40B4-BE49-F238E27FC236}">
                <a16:creationId xmlns:a16="http://schemas.microsoft.com/office/drawing/2014/main" id="{8EC8D2EE-E89E-4B4E-918F-4123E3AE9811}"/>
              </a:ext>
            </a:extLst>
          </p:cNvPr>
          <p:cNvSpPr>
            <a:spLocks noGrp="1"/>
          </p:cNvSpPr>
          <p:nvPr>
            <p:ph idx="1"/>
          </p:nvPr>
        </p:nvSpPr>
        <p:spPr>
          <a:xfrm>
            <a:off x="2270763" y="1247660"/>
            <a:ext cx="7650473" cy="5457939"/>
          </a:xfrm>
        </p:spPr>
        <p:txBody>
          <a:bodyPr>
            <a:normAutofit lnSpcReduction="10000"/>
          </a:bodyPr>
          <a:lstStyle/>
          <a:p>
            <a:pPr marL="1314450" lvl="3" indent="0" algn="just">
              <a:spcBef>
                <a:spcPts val="600"/>
              </a:spcBef>
              <a:buNone/>
            </a:pPr>
            <a:r>
              <a:rPr lang="es-PR" sz="1800" dirty="0">
                <a:latin typeface="Arial" panose="020B0604020202020204" pitchFamily="34" charset="0"/>
                <a:cs typeface="Arial" panose="020B0604020202020204" pitchFamily="34" charset="0"/>
              </a:rPr>
              <a:t>Si la ASG determina en el Informe que hubo </a:t>
            </a:r>
            <a:r>
              <a:rPr lang="es-PR" sz="1800" b="1" dirty="0">
                <a:latin typeface="Arial" panose="020B0604020202020204" pitchFamily="34" charset="0"/>
                <a:cs typeface="Arial" panose="020B0604020202020204" pitchFamily="34" charset="0"/>
              </a:rPr>
              <a:t>negligencia  o culpa </a:t>
            </a:r>
            <a:r>
              <a:rPr lang="es-PR" sz="1800" dirty="0">
                <a:latin typeface="Arial" panose="020B0604020202020204" pitchFamily="34" charset="0"/>
                <a:cs typeface="Arial" panose="020B0604020202020204" pitchFamily="34" charset="0"/>
              </a:rPr>
              <a:t>por parte del </a:t>
            </a:r>
            <a:r>
              <a:rPr lang="es-PR" sz="1800" b="1" dirty="0">
                <a:latin typeface="Arial" panose="020B0604020202020204" pitchFamily="34" charset="0"/>
                <a:cs typeface="Arial" panose="020B0604020202020204" pitchFamily="34" charset="0"/>
              </a:rPr>
              <a:t>Conductor Oficial, Conductor Autorizado o Conductor Especial, </a:t>
            </a:r>
            <a:r>
              <a:rPr lang="es-PR" sz="1800" dirty="0">
                <a:latin typeface="Arial" panose="020B0604020202020204" pitchFamily="34" charset="0"/>
                <a:cs typeface="Arial" panose="020B0604020202020204" pitchFamily="34" charset="0"/>
              </a:rPr>
              <a:t>se envía el expediente con la </a:t>
            </a:r>
            <a:r>
              <a:rPr lang="es-PR" sz="1800" b="1" dirty="0">
                <a:latin typeface="Arial" panose="020B0604020202020204" pitchFamily="34" charset="0"/>
                <a:cs typeface="Arial" panose="020B0604020202020204" pitchFamily="34" charset="0"/>
              </a:rPr>
              <a:t>recomendación de la responsabilidad del accidente</a:t>
            </a:r>
            <a:r>
              <a:rPr lang="es-PR" sz="1800" dirty="0">
                <a:latin typeface="Arial" panose="020B0604020202020204" pitchFamily="34" charset="0"/>
                <a:cs typeface="Arial" panose="020B0604020202020204" pitchFamily="34" charset="0"/>
              </a:rPr>
              <a:t> y se indica un </a:t>
            </a:r>
            <a:r>
              <a:rPr lang="es-PR" sz="1800" b="1" dirty="0">
                <a:latin typeface="Arial" panose="020B0604020202020204" pitchFamily="34" charset="0"/>
                <a:cs typeface="Arial" panose="020B0604020202020204" pitchFamily="34" charset="0"/>
              </a:rPr>
              <a:t>reclamo de cobro</a:t>
            </a:r>
            <a:r>
              <a:rPr lang="es-PR" sz="1800" dirty="0">
                <a:latin typeface="Arial" panose="020B0604020202020204" pitchFamily="34" charset="0"/>
                <a:cs typeface="Arial" panose="020B0604020202020204" pitchFamily="34" charset="0"/>
              </a:rPr>
              <a:t> del daño no cubierto por la compañía aseguradora al Jefe de la Agencia, el cual procederá a la acción correspondiente.</a:t>
            </a:r>
          </a:p>
          <a:p>
            <a:pPr marL="857250" lvl="2" indent="0" algn="just">
              <a:spcBef>
                <a:spcPts val="0"/>
              </a:spcBef>
              <a:buNone/>
            </a:pPr>
            <a:endParaRPr lang="es-PR" sz="2000" dirty="0">
              <a:latin typeface="Arial" panose="020B0604020202020204" pitchFamily="34" charset="0"/>
              <a:cs typeface="Arial" panose="020B0604020202020204" pitchFamily="34" charset="0"/>
            </a:endParaRPr>
          </a:p>
          <a:p>
            <a:pPr marL="914400" lvl="1" indent="-512064" algn="just">
              <a:spcBef>
                <a:spcPts val="0"/>
              </a:spcBef>
              <a:buAutoNum type="alphaUcPeriod" startAt="4"/>
            </a:pPr>
            <a:r>
              <a:rPr lang="es-PR" sz="2000" b="1" dirty="0">
                <a:latin typeface="Arial" panose="020B0604020202020204" pitchFamily="34" charset="0"/>
                <a:cs typeface="Arial" panose="020B0604020202020204" pitchFamily="34" charset="0"/>
              </a:rPr>
              <a:t>Agencia perjudicada:</a:t>
            </a:r>
          </a:p>
          <a:p>
            <a:pPr marL="57150" indent="0" algn="just">
              <a:spcBef>
                <a:spcPts val="0"/>
              </a:spcBef>
              <a:buNone/>
            </a:pPr>
            <a:endParaRPr lang="es-PR" sz="2000" dirty="0">
              <a:latin typeface="Arial" panose="020B0604020202020204" pitchFamily="34" charset="0"/>
              <a:cs typeface="Arial" panose="020B0604020202020204" pitchFamily="34" charset="0"/>
            </a:endParaRPr>
          </a:p>
          <a:p>
            <a:pPr marL="1371600" lvl="2" indent="-512064" algn="just">
              <a:spcBef>
                <a:spcPts val="0"/>
              </a:spcBef>
              <a:buFont typeface="+mj-lt"/>
              <a:buAutoNum type="arabicPeriod"/>
            </a:pPr>
            <a:r>
              <a:rPr lang="es-PR" sz="2000" dirty="0">
                <a:latin typeface="Arial" panose="020B0604020202020204" pitchFamily="34" charset="0"/>
                <a:cs typeface="Arial" panose="020B0604020202020204" pitchFamily="34" charset="0"/>
              </a:rPr>
              <a:t>La decisión final en el caso, </a:t>
            </a:r>
            <a:r>
              <a:rPr lang="es-PR" sz="2000" b="1" dirty="0">
                <a:latin typeface="Arial" panose="020B0604020202020204" pitchFamily="34" charset="0"/>
                <a:cs typeface="Arial" panose="020B0604020202020204" pitchFamily="34" charset="0"/>
              </a:rPr>
              <a:t>será responsabilidad del Jefe de la Agencia</a:t>
            </a:r>
            <a:r>
              <a:rPr lang="es-PR" sz="2000" dirty="0">
                <a:latin typeface="Arial" panose="020B0604020202020204" pitchFamily="34" charset="0"/>
                <a:cs typeface="Arial" panose="020B0604020202020204" pitchFamily="34" charset="0"/>
              </a:rPr>
              <a:t> quien notificará al empleado, al Gerente de Transportación y a las áreas correspondientes, incluyendo a la ASG.</a:t>
            </a:r>
          </a:p>
          <a:p>
            <a:endParaRPr lang="en-US" dirty="0"/>
          </a:p>
          <a:p>
            <a:r>
              <a:rPr lang="en-US" dirty="0"/>
              <a:t>La Carta Circular ASG </a:t>
            </a:r>
            <a:r>
              <a:rPr lang="en-US" dirty="0" err="1"/>
              <a:t>Núm</a:t>
            </a:r>
            <a:r>
              <a:rPr lang="en-US" dirty="0"/>
              <a:t>. 2020-08 “</a:t>
            </a:r>
            <a:r>
              <a:rPr lang="en-US" dirty="0" err="1"/>
              <a:t>Localidades</a:t>
            </a:r>
            <a:r>
              <a:rPr lang="en-US" dirty="0"/>
              <a:t> y </a:t>
            </a:r>
            <a:r>
              <a:rPr lang="en-US" dirty="0" err="1"/>
              <a:t>Procedimientos</a:t>
            </a:r>
            <a:r>
              <a:rPr lang="en-US" dirty="0"/>
              <a:t> </a:t>
            </a:r>
            <a:r>
              <a:rPr lang="en-US" dirty="0" err="1"/>
              <a:t>en</a:t>
            </a:r>
            <a:r>
              <a:rPr lang="en-US" dirty="0"/>
              <a:t> </a:t>
            </a:r>
            <a:r>
              <a:rPr lang="en-US" dirty="0" err="1"/>
              <a:t>caso</a:t>
            </a:r>
            <a:r>
              <a:rPr lang="en-US" dirty="0"/>
              <a:t> de </a:t>
            </a:r>
            <a:r>
              <a:rPr lang="en-US" dirty="0" err="1"/>
              <a:t>Accidente</a:t>
            </a:r>
            <a:r>
              <a:rPr lang="en-US" dirty="0"/>
              <a:t> de </a:t>
            </a:r>
            <a:r>
              <a:rPr lang="en-US" dirty="0" err="1"/>
              <a:t>Tránsito</a:t>
            </a:r>
            <a:r>
              <a:rPr lang="en-US" dirty="0"/>
              <a:t>”..., </a:t>
            </a:r>
            <a:r>
              <a:rPr lang="en-US" dirty="0" err="1"/>
              <a:t>tiene</a:t>
            </a:r>
            <a:r>
              <a:rPr lang="en-US" dirty="0"/>
              <a:t> el </a:t>
            </a:r>
            <a:r>
              <a:rPr lang="en-US" dirty="0" err="1"/>
              <a:t>proposito</a:t>
            </a:r>
            <a:r>
              <a:rPr lang="en-US" dirty="0"/>
              <a:t> de </a:t>
            </a:r>
            <a:r>
              <a:rPr lang="en-US" dirty="0" err="1"/>
              <a:t>brindar</a:t>
            </a:r>
            <a:r>
              <a:rPr lang="en-US" dirty="0"/>
              <a:t> </a:t>
            </a:r>
            <a:r>
              <a:rPr lang="en-US" dirty="0" err="1"/>
              <a:t>información</a:t>
            </a:r>
            <a:r>
              <a:rPr lang="en-US" dirty="0"/>
              <a:t> a </a:t>
            </a:r>
            <a:r>
              <a:rPr lang="en-US" dirty="0" err="1"/>
              <a:t>beneficio</a:t>
            </a:r>
            <a:r>
              <a:rPr lang="en-US" dirty="0"/>
              <a:t> de los </a:t>
            </a:r>
            <a:r>
              <a:rPr lang="en-US" dirty="0" err="1"/>
              <a:t>Gerentes</a:t>
            </a:r>
            <a:r>
              <a:rPr lang="en-US" dirty="0"/>
              <a:t> y </a:t>
            </a:r>
            <a:r>
              <a:rPr lang="en-US" dirty="0" err="1"/>
              <a:t>Conductores</a:t>
            </a:r>
            <a:r>
              <a:rPr lang="en-US" dirty="0"/>
              <a:t>.</a:t>
            </a:r>
            <a:endParaRPr lang="es-US" dirty="0"/>
          </a:p>
        </p:txBody>
      </p:sp>
      <p:sp>
        <p:nvSpPr>
          <p:cNvPr id="39" name="Title 4">
            <a:extLst>
              <a:ext uri="{FF2B5EF4-FFF2-40B4-BE49-F238E27FC236}">
                <a16:creationId xmlns:a16="http://schemas.microsoft.com/office/drawing/2014/main" id="{47DA40AF-AD24-4D80-872E-9AE87005CD54}"/>
              </a:ext>
            </a:extLst>
          </p:cNvPr>
          <p:cNvSpPr>
            <a:spLocks noGrp="1"/>
          </p:cNvSpPr>
          <p:nvPr>
            <p:ph type="title"/>
          </p:nvPr>
        </p:nvSpPr>
        <p:spPr>
          <a:xfrm>
            <a:off x="1698520" y="500569"/>
            <a:ext cx="8253862" cy="728870"/>
          </a:xfrm>
        </p:spPr>
        <p:txBody>
          <a:bodyPr>
            <a:normAutofit/>
          </a:bodyPr>
          <a:lstStyle/>
          <a:p>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PROCEDIMIENTO EN CASO DE ACCIDENTE</a:t>
            </a:r>
            <a:endParaRPr lang="es-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226BC6B-A5C0-4FB9-8212-77FB5970D789}"/>
              </a:ext>
            </a:extLst>
          </p:cNvPr>
          <p:cNvSpPr>
            <a:spLocks noGrp="1"/>
          </p:cNvSpPr>
          <p:nvPr>
            <p:ph type="sldNum" sz="quarter" idx="12"/>
          </p:nvPr>
        </p:nvSpPr>
        <p:spPr>
          <a:xfrm>
            <a:off x="10883290" y="5781685"/>
            <a:ext cx="683339" cy="365125"/>
          </a:xfrm>
        </p:spPr>
        <p:txBody>
          <a:bodyPr/>
          <a:lstStyle/>
          <a:p>
            <a:fld id="{D57F1E4F-1CFF-5643-939E-217C01CDF565}"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2478356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cid:image001.png@01D54C59.43FFDE20">
            <a:extLst>
              <a:ext uri="{FF2B5EF4-FFF2-40B4-BE49-F238E27FC236}">
                <a16:creationId xmlns:a16="http://schemas.microsoft.com/office/drawing/2014/main" id="{6F58AECF-A64E-470E-92CC-24B89D1632B7}"/>
              </a:ext>
            </a:extLst>
          </p:cNvPr>
          <p:cNvPicPr/>
          <p:nvPr/>
        </p:nvPicPr>
        <p:blipFill rotWithShape="1">
          <a:blip r:embed="rId2" r:link="rId3">
            <a:alphaModFix/>
            <a:extLst>
              <a:ext uri="{28A0092B-C50C-407E-A947-70E740481C1C}">
                <a14:useLocalDpi xmlns:a14="http://schemas.microsoft.com/office/drawing/2010/main" val="0"/>
              </a:ext>
            </a:extLst>
          </a:blip>
          <a:srcRect l="6636" r="12847" b="1"/>
          <a:stretch>
            <a:fillRect/>
          </a:stretch>
        </p:blipFill>
        <p:spPr bwMode="auto">
          <a:xfrm>
            <a:off x="1" y="10"/>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noFill/>
          <a:ln>
            <a:solidFill>
              <a:schemeClr val="bg1"/>
            </a:solidFill>
          </a:ln>
        </p:spPr>
      </p:pic>
      <p:pic>
        <p:nvPicPr>
          <p:cNvPr id="7170" name="Picture 2" descr="Resultado de imagen para imagenes de reglamentos">
            <a:extLst>
              <a:ext uri="{FF2B5EF4-FFF2-40B4-BE49-F238E27FC236}">
                <a16:creationId xmlns:a16="http://schemas.microsoft.com/office/drawing/2014/main" id="{053A7165-482A-4E29-A0E0-5885B781C85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3178" r="28375" b="2"/>
          <a:stretch/>
        </p:blipFill>
        <p:spPr bwMode="auto">
          <a:xfrm>
            <a:off x="1" y="2286001"/>
            <a:ext cx="2388151" cy="2288103"/>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80E16E-BBA5-4B3E-9534-D7160E898CC1}"/>
              </a:ext>
            </a:extLst>
          </p:cNvPr>
          <p:cNvPicPr>
            <a:picLocks noChangeAspect="1"/>
          </p:cNvPicPr>
          <p:nvPr/>
        </p:nvPicPr>
        <p:blipFill rotWithShape="1">
          <a:blip r:embed="rId5">
            <a:alphaModFix/>
          </a:blip>
          <a:srcRect l="9695" r="12437" b="-4"/>
          <a:stretch/>
        </p:blipFill>
        <p:spPr>
          <a:xfrm>
            <a:off x="95582" y="4574104"/>
            <a:ext cx="2648210"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ln>
            <a:solidFill>
              <a:schemeClr val="bg1"/>
            </a:solidFill>
          </a:ln>
        </p:spPr>
      </p:pic>
      <p:cxnSp>
        <p:nvCxnSpPr>
          <p:cNvPr id="78" name="Straight Connector 77">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52C02BB7-48F7-4EB9-BF83-AF71A4255414}"/>
              </a:ext>
            </a:extLst>
          </p:cNvPr>
          <p:cNvSpPr>
            <a:spLocks noGrp="1"/>
          </p:cNvSpPr>
          <p:nvPr>
            <p:ph idx="1"/>
          </p:nvPr>
        </p:nvSpPr>
        <p:spPr>
          <a:xfrm>
            <a:off x="2158297" y="2160588"/>
            <a:ext cx="7674815" cy="4697409"/>
          </a:xfrm>
        </p:spPr>
        <p:txBody>
          <a:bodyPr>
            <a:noAutofit/>
          </a:bodyPr>
          <a:lstStyle/>
          <a:p>
            <a:pPr algn="just">
              <a:spcBef>
                <a:spcPts val="0"/>
              </a:spcBef>
            </a:pPr>
            <a:r>
              <a:rPr lang="es-US" sz="2000" b="1" dirty="0">
                <a:latin typeface="Arial" panose="020B0604020202020204" pitchFamily="34" charset="0"/>
                <a:cs typeface="Arial" panose="020B0604020202020204" pitchFamily="34" charset="0"/>
              </a:rPr>
              <a:t>Violaciones, Penalidades y Restricciones:</a:t>
            </a:r>
          </a:p>
          <a:p>
            <a:pPr marL="0" indent="0" algn="just">
              <a:spcBef>
                <a:spcPts val="0"/>
              </a:spcBef>
              <a:buNone/>
            </a:pPr>
            <a:endParaRPr lang="es-PR" sz="2000" dirty="0">
              <a:latin typeface="Arial" panose="020B0604020202020204" pitchFamily="34" charset="0"/>
              <a:cs typeface="Arial" panose="020B0604020202020204" pitchFamily="34" charset="0"/>
            </a:endParaRPr>
          </a:p>
          <a:p>
            <a:pPr marL="857250" lvl="1" indent="-457200" algn="just">
              <a:spcBef>
                <a:spcPts val="0"/>
              </a:spcBef>
              <a:buFont typeface="+mj-lt"/>
              <a:buAutoNum type="alphaUcPeriod"/>
            </a:pPr>
            <a:r>
              <a:rPr lang="es-PR" sz="1900" b="1" dirty="0">
                <a:latin typeface="Arial" panose="020B0604020202020204" pitchFamily="34" charset="0"/>
                <a:cs typeface="Arial" panose="020B0604020202020204" pitchFamily="34" charset="0"/>
              </a:rPr>
              <a:t>Violaciones - </a:t>
            </a:r>
            <a:r>
              <a:rPr lang="es-PR" sz="1900" dirty="0">
                <a:latin typeface="Arial" panose="020B0604020202020204" pitchFamily="34" charset="0"/>
                <a:cs typeface="Arial" panose="020B0604020202020204" pitchFamily="34" charset="0"/>
              </a:rPr>
              <a:t>Se entenderá que ha </a:t>
            </a:r>
            <a:r>
              <a:rPr lang="es-PR" sz="1900" b="1" dirty="0">
                <a:latin typeface="Arial" panose="020B0604020202020204" pitchFamily="34" charset="0"/>
                <a:cs typeface="Arial" panose="020B0604020202020204" pitchFamily="34" charset="0"/>
              </a:rPr>
              <a:t>violado</a:t>
            </a:r>
            <a:r>
              <a:rPr lang="es-PR" sz="1900" dirty="0">
                <a:latin typeface="Arial" panose="020B0604020202020204" pitchFamily="34" charset="0"/>
                <a:cs typeface="Arial" panose="020B0604020202020204" pitchFamily="34" charset="0"/>
              </a:rPr>
              <a:t> el Reglamento 9177, según enmendado, cuando se incurra en cualquiera de los siguientes actos:</a:t>
            </a:r>
          </a:p>
          <a:p>
            <a:pPr marL="0" indent="0" algn="just">
              <a:spcBef>
                <a:spcPts val="0"/>
              </a:spcBef>
              <a:buNone/>
            </a:pPr>
            <a:endParaRPr lang="es-PR" sz="1900" dirty="0">
              <a:latin typeface="Arial" panose="020B0604020202020204" pitchFamily="34" charset="0"/>
              <a:cs typeface="Arial" panose="020B0604020202020204" pitchFamily="34" charset="0"/>
            </a:endParaRPr>
          </a:p>
          <a:p>
            <a:pPr marL="1314450" lvl="2" indent="-514350" algn="just">
              <a:spcBef>
                <a:spcPts val="0"/>
              </a:spcBef>
              <a:buFont typeface="+mj-lt"/>
              <a:buAutoNum type="arabicParenR"/>
            </a:pPr>
            <a:r>
              <a:rPr lang="es-PR" sz="1900" b="1" dirty="0">
                <a:latin typeface="Arial" panose="020B0604020202020204" pitchFamily="34" charset="0"/>
                <a:cs typeface="Arial" panose="020B0604020202020204" pitchFamily="34" charset="0"/>
              </a:rPr>
              <a:t>Someter información incorrecta o fraudulenta</a:t>
            </a:r>
            <a:r>
              <a:rPr lang="es-PR" sz="1900" dirty="0">
                <a:latin typeface="Arial" panose="020B0604020202020204" pitchFamily="34" charset="0"/>
                <a:cs typeface="Arial" panose="020B0604020202020204" pitchFamily="34" charset="0"/>
              </a:rPr>
              <a:t> con el propósito de que se le expida autorización para conducir vehículos oficiales.</a:t>
            </a:r>
          </a:p>
          <a:p>
            <a:pPr marL="1314450" lvl="2" indent="-514350" algn="just">
              <a:spcBef>
                <a:spcPts val="600"/>
              </a:spcBef>
              <a:buFont typeface="+mj-lt"/>
              <a:buAutoNum type="arabicParenR"/>
            </a:pPr>
            <a:r>
              <a:rPr lang="es-PR" sz="1900" b="1" dirty="0">
                <a:latin typeface="Arial" panose="020B0604020202020204" pitchFamily="34" charset="0"/>
                <a:cs typeface="Arial" panose="020B0604020202020204" pitchFamily="34" charset="0"/>
              </a:rPr>
              <a:t>Disponer negligentemente de la autorización de conducir vehículos oficiales</a:t>
            </a:r>
            <a:r>
              <a:rPr lang="es-PR" sz="1900" dirty="0">
                <a:latin typeface="Arial" panose="020B0604020202020204" pitchFamily="34" charset="0"/>
                <a:cs typeface="Arial" panose="020B0604020202020204" pitchFamily="34" charset="0"/>
              </a:rPr>
              <a:t> o </a:t>
            </a:r>
            <a:r>
              <a:rPr lang="es-PR" sz="1900" b="1" dirty="0">
                <a:latin typeface="Arial" panose="020B0604020202020204" pitchFamily="34" charset="0"/>
                <a:cs typeface="Arial" panose="020B0604020202020204" pitchFamily="34" charset="0"/>
              </a:rPr>
              <a:t>prestarla</a:t>
            </a:r>
            <a:r>
              <a:rPr lang="es-PR" sz="1900" dirty="0">
                <a:latin typeface="Arial" panose="020B0604020202020204" pitchFamily="34" charset="0"/>
                <a:cs typeface="Arial" panose="020B0604020202020204" pitchFamily="34" charset="0"/>
              </a:rPr>
              <a:t> a personas para que se </a:t>
            </a:r>
            <a:r>
              <a:rPr lang="es-PR" sz="1900" b="1" dirty="0">
                <a:latin typeface="Arial" panose="020B0604020202020204" pitchFamily="34" charset="0"/>
                <a:cs typeface="Arial" panose="020B0604020202020204" pitchFamily="34" charset="0"/>
              </a:rPr>
              <a:t>identifiquen</a:t>
            </a:r>
            <a:r>
              <a:rPr lang="es-PR" sz="1900" dirty="0">
                <a:latin typeface="Arial" panose="020B0604020202020204" pitchFamily="34" charset="0"/>
                <a:cs typeface="Arial" panose="020B0604020202020204" pitchFamily="34" charset="0"/>
              </a:rPr>
              <a:t> como empleados del gobierno sin serlos.</a:t>
            </a:r>
          </a:p>
        </p:txBody>
      </p:sp>
      <p:sp>
        <p:nvSpPr>
          <p:cNvPr id="18" name="Title 4">
            <a:extLst>
              <a:ext uri="{FF2B5EF4-FFF2-40B4-BE49-F238E27FC236}">
                <a16:creationId xmlns:a16="http://schemas.microsoft.com/office/drawing/2014/main" id="{34EB6590-D900-4936-8F3B-5432D6B9B972}"/>
              </a:ext>
            </a:extLst>
          </p:cNvPr>
          <p:cNvSpPr>
            <a:spLocks noGrp="1"/>
          </p:cNvSpPr>
          <p:nvPr>
            <p:ph type="title"/>
          </p:nvPr>
        </p:nvSpPr>
        <p:spPr>
          <a:xfrm>
            <a:off x="2242704" y="420469"/>
            <a:ext cx="6541966" cy="1482017"/>
          </a:xfrm>
        </p:spPr>
        <p:txBody>
          <a:bodyPr>
            <a:noAutofit/>
          </a:bodyPr>
          <a:lstStyle/>
          <a:p>
            <a:pPr algn="ct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9177</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DE ADMINISTRACIÓN</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FLOTA DEL GOBIERNO”</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ASG</a:t>
            </a:r>
            <a:endParaRPr lang="es-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4E10FC93-7EC4-4D66-A261-100F9B8D9FCD}"/>
              </a:ext>
            </a:extLst>
          </p:cNvPr>
          <p:cNvSpPr>
            <a:spLocks noGrp="1"/>
          </p:cNvSpPr>
          <p:nvPr>
            <p:ph type="sldNum" sz="quarter" idx="12"/>
          </p:nvPr>
        </p:nvSpPr>
        <p:spPr>
          <a:xfrm>
            <a:off x="10834230" y="5869084"/>
            <a:ext cx="683339" cy="365125"/>
          </a:xfrm>
        </p:spPr>
        <p:txBody>
          <a:bodyPr/>
          <a:lstStyle/>
          <a:p>
            <a:fld id="{D57F1E4F-1CFF-5643-939E-217C01CDF565}"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2202773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cid:image001.png@01D54C59.43FFDE20">
            <a:extLst>
              <a:ext uri="{FF2B5EF4-FFF2-40B4-BE49-F238E27FC236}">
                <a16:creationId xmlns:a16="http://schemas.microsoft.com/office/drawing/2014/main" id="{1C99B203-4584-4D7F-9BC2-30C958BBC82F}"/>
              </a:ext>
            </a:extLst>
          </p:cNvPr>
          <p:cNvPicPr/>
          <p:nvPr/>
        </p:nvPicPr>
        <p:blipFill rotWithShape="1">
          <a:blip r:embed="rId2" r:link="rId3">
            <a:extLst>
              <a:ext uri="{28A0092B-C50C-407E-A947-70E740481C1C}">
                <a14:useLocalDpi xmlns:a14="http://schemas.microsoft.com/office/drawing/2010/main" val="0"/>
              </a:ext>
            </a:extLst>
          </a:blip>
          <a:srcRect l="33420" r="30523" b="1"/>
          <a:stretch>
            <a:fillRect/>
          </a:stretch>
        </p:blipFill>
        <p:spPr bwMode="auto">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98" name="Isosceles Triangle 97">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52C02BB7-48F7-4EB9-BF83-AF71A4255414}"/>
              </a:ext>
            </a:extLst>
          </p:cNvPr>
          <p:cNvSpPr>
            <a:spLocks noGrp="1"/>
          </p:cNvSpPr>
          <p:nvPr>
            <p:ph idx="1"/>
          </p:nvPr>
        </p:nvSpPr>
        <p:spPr>
          <a:xfrm>
            <a:off x="2396503" y="2226850"/>
            <a:ext cx="7398994" cy="4631140"/>
          </a:xfrm>
        </p:spPr>
        <p:txBody>
          <a:bodyPr>
            <a:noAutofit/>
          </a:bodyPr>
          <a:lstStyle/>
          <a:p>
            <a:pPr marL="914400" lvl="1" indent="-514350" algn="just">
              <a:spcBef>
                <a:spcPts val="600"/>
              </a:spcBef>
              <a:buFont typeface="+mj-lt"/>
              <a:buAutoNum type="arabicParenR" startAt="3"/>
            </a:pPr>
            <a:r>
              <a:rPr lang="es-PR" sz="2200" b="1" dirty="0">
                <a:latin typeface="Arial" panose="020B0604020202020204" pitchFamily="34" charset="0"/>
                <a:cs typeface="Arial" panose="020B0604020202020204" pitchFamily="34" charset="0"/>
              </a:rPr>
              <a:t>Utilizar o prestar la autorización de conducir vehículos oficiales</a:t>
            </a:r>
            <a:r>
              <a:rPr lang="es-PR" sz="2200" dirty="0">
                <a:latin typeface="Arial" panose="020B0604020202020204" pitchFamily="34" charset="0"/>
                <a:cs typeface="Arial" panose="020B0604020202020204" pitchFamily="34" charset="0"/>
              </a:rPr>
              <a:t> para conseguir acceso a documentos, a vehículos oficiales o para </a:t>
            </a:r>
            <a:r>
              <a:rPr lang="es-PR" sz="2200" b="1" dirty="0">
                <a:latin typeface="Arial" panose="020B0604020202020204" pitchFamily="34" charset="0"/>
                <a:cs typeface="Arial" panose="020B0604020202020204" pitchFamily="34" charset="0"/>
              </a:rPr>
              <a:t>persuadir a cualquier Agente del Orden Público</a:t>
            </a:r>
            <a:r>
              <a:rPr lang="es-PR" sz="2200" dirty="0">
                <a:latin typeface="Arial" panose="020B0604020202020204" pitchFamily="34" charset="0"/>
                <a:cs typeface="Arial" panose="020B0604020202020204" pitchFamily="34" charset="0"/>
              </a:rPr>
              <a:t> que actúe a su favor,</a:t>
            </a:r>
          </a:p>
          <a:p>
            <a:pPr marL="914400" lvl="1" indent="-514350" algn="just">
              <a:spcBef>
                <a:spcPts val="600"/>
              </a:spcBef>
              <a:buFont typeface="+mj-lt"/>
              <a:buAutoNum type="arabicParenR" startAt="3"/>
            </a:pPr>
            <a:r>
              <a:rPr lang="es-PR" sz="2200" b="1" dirty="0">
                <a:latin typeface="Arial" panose="020B0604020202020204" pitchFamily="34" charset="0"/>
                <a:cs typeface="Arial" panose="020B0604020202020204" pitchFamily="34" charset="0"/>
              </a:rPr>
              <a:t>Alterar, eliminar o sustituir</a:t>
            </a:r>
            <a:r>
              <a:rPr lang="es-PR" sz="2200" dirty="0">
                <a:latin typeface="Arial" panose="020B0604020202020204" pitchFamily="34" charset="0"/>
                <a:cs typeface="Arial" panose="020B0604020202020204" pitchFamily="34" charset="0"/>
              </a:rPr>
              <a:t> cualquier identificación autorizada en los vehículos  oficiales,</a:t>
            </a:r>
          </a:p>
          <a:p>
            <a:pPr marL="914400" lvl="1" indent="-514350" algn="just">
              <a:spcBef>
                <a:spcPts val="600"/>
              </a:spcBef>
              <a:buFont typeface="+mj-lt"/>
              <a:buAutoNum type="arabicParenR" startAt="3"/>
            </a:pPr>
            <a:r>
              <a:rPr lang="es-PR" sz="2200" b="1" dirty="0">
                <a:latin typeface="Arial" panose="020B0604020202020204" pitchFamily="34" charset="0"/>
                <a:cs typeface="Arial" panose="020B0604020202020204" pitchFamily="34" charset="0"/>
              </a:rPr>
              <a:t>Identificar un vehículo privado como oficial, utilizar o cambiar las tablillas</a:t>
            </a:r>
            <a:r>
              <a:rPr lang="es-PR" sz="2200" dirty="0">
                <a:latin typeface="Arial" panose="020B0604020202020204" pitchFamily="34" charset="0"/>
                <a:cs typeface="Arial" panose="020B0604020202020204" pitchFamily="34" charset="0"/>
              </a:rPr>
              <a:t> de los vehículos oficiales sin autorización escrita del Administrador de la ASG,</a:t>
            </a:r>
          </a:p>
        </p:txBody>
      </p:sp>
      <p:sp>
        <p:nvSpPr>
          <p:cNvPr id="2" name="Slide Number Placeholder 1">
            <a:extLst>
              <a:ext uri="{FF2B5EF4-FFF2-40B4-BE49-F238E27FC236}">
                <a16:creationId xmlns:a16="http://schemas.microsoft.com/office/drawing/2014/main" id="{15153C4D-F5B5-49D6-A37A-347E67E631D3}"/>
              </a:ext>
            </a:extLst>
          </p:cNvPr>
          <p:cNvSpPr>
            <a:spLocks noGrp="1"/>
          </p:cNvSpPr>
          <p:nvPr>
            <p:ph type="sldNum" sz="quarter" idx="12"/>
          </p:nvPr>
        </p:nvSpPr>
        <p:spPr>
          <a:xfrm>
            <a:off x="10909793" y="5842580"/>
            <a:ext cx="683339" cy="365125"/>
          </a:xfrm>
        </p:spPr>
        <p:txBody>
          <a:bodyPr/>
          <a:lstStyle/>
          <a:p>
            <a:fld id="{D57F1E4F-1CFF-5643-939E-217C01CDF565}" type="slidenum">
              <a:rPr lang="en-US" smtClean="0">
                <a:solidFill>
                  <a:schemeClr val="bg1"/>
                </a:solidFill>
              </a:rPr>
              <a:pPr/>
              <a:t>33</a:t>
            </a:fld>
            <a:endParaRPr lang="en-US" dirty="0">
              <a:solidFill>
                <a:schemeClr val="bg1"/>
              </a:solidFill>
            </a:endParaRPr>
          </a:p>
        </p:txBody>
      </p:sp>
      <p:sp>
        <p:nvSpPr>
          <p:cNvPr id="7" name="Title 4">
            <a:extLst>
              <a:ext uri="{FF2B5EF4-FFF2-40B4-BE49-F238E27FC236}">
                <a16:creationId xmlns:a16="http://schemas.microsoft.com/office/drawing/2014/main" id="{FED892FD-5BE1-4F78-B909-E415ABEA6131}"/>
              </a:ext>
            </a:extLst>
          </p:cNvPr>
          <p:cNvSpPr>
            <a:spLocks noGrp="1"/>
          </p:cNvSpPr>
          <p:nvPr>
            <p:ph type="title"/>
          </p:nvPr>
        </p:nvSpPr>
        <p:spPr>
          <a:xfrm>
            <a:off x="2242704" y="420469"/>
            <a:ext cx="6541966" cy="1482017"/>
          </a:xfrm>
        </p:spPr>
        <p:txBody>
          <a:bodyPr>
            <a:noAutofit/>
          </a:bodyPr>
          <a:lstStyle/>
          <a:p>
            <a:pPr algn="ct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0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9177  </a:t>
            </a:r>
            <a:r>
              <a:rPr lang="en-US" sz="25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a:t>
            </a: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ADMINISTRACIÓN</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FLOTA DEL GOBIERNO”</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ASG</a:t>
            </a:r>
            <a:endParaRPr lang="es-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115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cid:image001.png@01D54C59.43FFDE20">
            <a:extLst>
              <a:ext uri="{FF2B5EF4-FFF2-40B4-BE49-F238E27FC236}">
                <a16:creationId xmlns:a16="http://schemas.microsoft.com/office/drawing/2014/main" id="{1C99B203-4584-4D7F-9BC2-30C958BBC82F}"/>
              </a:ext>
            </a:extLst>
          </p:cNvPr>
          <p:cNvPicPr/>
          <p:nvPr/>
        </p:nvPicPr>
        <p:blipFill rotWithShape="1">
          <a:blip r:embed="rId2" r:link="rId3">
            <a:extLst>
              <a:ext uri="{28A0092B-C50C-407E-A947-70E740481C1C}">
                <a14:useLocalDpi xmlns:a14="http://schemas.microsoft.com/office/drawing/2010/main" val="0"/>
              </a:ext>
            </a:extLst>
          </a:blip>
          <a:srcRect l="33420" r="30523" b="1"/>
          <a:stretch>
            <a:fillRect/>
          </a:stretch>
        </p:blipFill>
        <p:spPr bwMode="auto">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98" name="Isosceles Triangle 97">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52C02BB7-48F7-4EB9-BF83-AF71A4255414}"/>
              </a:ext>
            </a:extLst>
          </p:cNvPr>
          <p:cNvSpPr>
            <a:spLocks noGrp="1"/>
          </p:cNvSpPr>
          <p:nvPr>
            <p:ph idx="1"/>
          </p:nvPr>
        </p:nvSpPr>
        <p:spPr>
          <a:xfrm>
            <a:off x="2460332" y="2221532"/>
            <a:ext cx="7398994" cy="4319724"/>
          </a:xfrm>
        </p:spPr>
        <p:txBody>
          <a:bodyPr>
            <a:normAutofit lnSpcReduction="10000"/>
          </a:bodyPr>
          <a:lstStyle/>
          <a:p>
            <a:pPr marL="914400" lvl="1" indent="-514350" algn="just">
              <a:spcBef>
                <a:spcPts val="600"/>
              </a:spcBef>
              <a:buFont typeface="+mj-lt"/>
              <a:buAutoNum type="arabicParenR" startAt="6"/>
            </a:pPr>
            <a:r>
              <a:rPr lang="es-PR" sz="2400" b="1" dirty="0">
                <a:latin typeface="Arial" panose="020B0604020202020204" pitchFamily="34" charset="0"/>
                <a:cs typeface="Arial" panose="020B0604020202020204" pitchFamily="34" charset="0"/>
              </a:rPr>
              <a:t>Utilizar</a:t>
            </a:r>
            <a:r>
              <a:rPr lang="es-PR" sz="2400" dirty="0">
                <a:latin typeface="Arial" panose="020B0604020202020204" pitchFamily="34" charset="0"/>
                <a:cs typeface="Arial" panose="020B0604020202020204" pitchFamily="34" charset="0"/>
              </a:rPr>
              <a:t> tanto la </a:t>
            </a:r>
            <a:r>
              <a:rPr lang="es-PR" sz="2400" dirty="0">
                <a:latin typeface="Arial" panose="020B0604020202020204" pitchFamily="34" charset="0"/>
                <a:ea typeface="Batang" pitchFamily="18" charset="-127"/>
                <a:cs typeface="Arial" panose="020B0604020202020204" pitchFamily="34" charset="0"/>
              </a:rPr>
              <a:t>tablilla</a:t>
            </a:r>
            <a:r>
              <a:rPr lang="es-PR" sz="2400" dirty="0">
                <a:latin typeface="Arial" panose="020B0604020202020204" pitchFamily="34" charset="0"/>
                <a:cs typeface="Arial" panose="020B0604020202020204" pitchFamily="34" charset="0"/>
              </a:rPr>
              <a:t> confidencial como tablilla “GE” en vehículos que no le correspondan, que no sean oficiales o cuando no estén en asuntos oficiales,</a:t>
            </a:r>
          </a:p>
          <a:p>
            <a:pPr marL="914400" lvl="1" indent="-514350" algn="just">
              <a:spcBef>
                <a:spcPts val="600"/>
              </a:spcBef>
              <a:buFont typeface="+mj-lt"/>
              <a:buAutoNum type="arabicParenR" startAt="6"/>
            </a:pPr>
            <a:r>
              <a:rPr lang="es-PR" sz="2400" b="1" dirty="0">
                <a:latin typeface="Arial" panose="020B0604020202020204" pitchFamily="34" charset="0"/>
                <a:cs typeface="Arial" panose="020B0604020202020204" pitchFamily="34" charset="0"/>
              </a:rPr>
              <a:t>Ocasionar daños</a:t>
            </a:r>
            <a:r>
              <a:rPr lang="es-PR" sz="2400" dirty="0">
                <a:latin typeface="Arial" panose="020B0604020202020204" pitchFamily="34" charset="0"/>
                <a:cs typeface="Arial" panose="020B0604020202020204" pitchFamily="34" charset="0"/>
              </a:rPr>
              <a:t> con el vehículo oficial a terceras personas o a la propiedad del Gobierno,</a:t>
            </a:r>
          </a:p>
          <a:p>
            <a:pPr marL="914400" lvl="1" indent="-514350" algn="just">
              <a:spcBef>
                <a:spcPts val="600"/>
              </a:spcBef>
              <a:buFont typeface="+mj-lt"/>
              <a:buAutoNum type="arabicParenR" startAt="6"/>
            </a:pPr>
            <a:r>
              <a:rPr lang="es-PR" sz="2400" b="1" dirty="0">
                <a:latin typeface="Arial" panose="020B0604020202020204" pitchFamily="34" charset="0"/>
                <a:cs typeface="Arial" panose="020B0604020202020204" pitchFamily="34" charset="0"/>
              </a:rPr>
              <a:t>Utilizar  indebidamente</a:t>
            </a:r>
            <a:r>
              <a:rPr lang="es-PR" sz="2400" dirty="0">
                <a:latin typeface="Arial" panose="020B0604020202020204" pitchFamily="34" charset="0"/>
                <a:cs typeface="Arial" panose="020B0604020202020204" pitchFamily="34" charset="0"/>
              </a:rPr>
              <a:t> cualquier vehículo oficial sin autorización,</a:t>
            </a:r>
          </a:p>
          <a:p>
            <a:pPr marL="914400" lvl="1" indent="-514350" algn="just">
              <a:spcBef>
                <a:spcPts val="600"/>
              </a:spcBef>
              <a:buFont typeface="+mj-lt"/>
              <a:buAutoNum type="arabicParenR" startAt="6"/>
            </a:pPr>
            <a:r>
              <a:rPr lang="es-PR" sz="2400" b="1" dirty="0">
                <a:latin typeface="Arial" panose="020B0604020202020204" pitchFamily="34" charset="0"/>
                <a:cs typeface="Arial" panose="020B0604020202020204" pitchFamily="34" charset="0"/>
              </a:rPr>
              <a:t>Permitir el uso del vehículo oficial </a:t>
            </a:r>
            <a:r>
              <a:rPr lang="es-PR" sz="2400" dirty="0">
                <a:latin typeface="Arial" panose="020B0604020202020204" pitchFamily="34" charset="0"/>
                <a:cs typeface="Arial" panose="020B0604020202020204" pitchFamily="34" charset="0"/>
              </a:rPr>
              <a:t>a un particular o familiar para gestiones personales,</a:t>
            </a:r>
          </a:p>
        </p:txBody>
      </p:sp>
      <p:sp>
        <p:nvSpPr>
          <p:cNvPr id="2" name="Slide Number Placeholder 1">
            <a:extLst>
              <a:ext uri="{FF2B5EF4-FFF2-40B4-BE49-F238E27FC236}">
                <a16:creationId xmlns:a16="http://schemas.microsoft.com/office/drawing/2014/main" id="{B1FBB98B-5BE0-4AC6-AB6F-94E294A3EA49}"/>
              </a:ext>
            </a:extLst>
          </p:cNvPr>
          <p:cNvSpPr>
            <a:spLocks noGrp="1"/>
          </p:cNvSpPr>
          <p:nvPr>
            <p:ph type="sldNum" sz="quarter" idx="12"/>
          </p:nvPr>
        </p:nvSpPr>
        <p:spPr>
          <a:xfrm>
            <a:off x="10870037" y="5869084"/>
            <a:ext cx="683339" cy="365125"/>
          </a:xfrm>
        </p:spPr>
        <p:txBody>
          <a:bodyPr/>
          <a:lstStyle/>
          <a:p>
            <a:fld id="{D57F1E4F-1CFF-5643-939E-217C01CDF565}" type="slidenum">
              <a:rPr lang="en-US" smtClean="0">
                <a:solidFill>
                  <a:schemeClr val="bg1"/>
                </a:solidFill>
              </a:rPr>
              <a:pPr/>
              <a:t>34</a:t>
            </a:fld>
            <a:endParaRPr lang="en-US" dirty="0">
              <a:solidFill>
                <a:schemeClr val="bg1"/>
              </a:solidFill>
            </a:endParaRPr>
          </a:p>
        </p:txBody>
      </p:sp>
      <p:sp>
        <p:nvSpPr>
          <p:cNvPr id="7" name="Title 4">
            <a:extLst>
              <a:ext uri="{FF2B5EF4-FFF2-40B4-BE49-F238E27FC236}">
                <a16:creationId xmlns:a16="http://schemas.microsoft.com/office/drawing/2014/main" id="{0D9069A2-5F79-46CF-B585-F1E140A93DF0}"/>
              </a:ext>
            </a:extLst>
          </p:cNvPr>
          <p:cNvSpPr>
            <a:spLocks noGrp="1"/>
          </p:cNvSpPr>
          <p:nvPr>
            <p:ph type="title"/>
          </p:nvPr>
        </p:nvSpPr>
        <p:spPr>
          <a:xfrm>
            <a:off x="2242704" y="420469"/>
            <a:ext cx="6541966" cy="1482017"/>
          </a:xfrm>
        </p:spPr>
        <p:txBody>
          <a:bodyPr>
            <a:noAutofit/>
          </a:bodyPr>
          <a:lstStyle/>
          <a:p>
            <a:pPr algn="ct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9177 </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DE ADMINISTRACIÓN</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FLOTA DEL GOBIERNO”</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ASG</a:t>
            </a:r>
            <a:endParaRPr lang="es-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5210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descr="cid:image001.png@01D54C59.43FFDE20">
            <a:extLst>
              <a:ext uri="{FF2B5EF4-FFF2-40B4-BE49-F238E27FC236}">
                <a16:creationId xmlns:a16="http://schemas.microsoft.com/office/drawing/2014/main" id="{1C99B203-4584-4D7F-9BC2-30C958BBC82F}"/>
              </a:ext>
            </a:extLst>
          </p:cNvPr>
          <p:cNvPicPr/>
          <p:nvPr/>
        </p:nvPicPr>
        <p:blipFill rotWithShape="1">
          <a:blip r:embed="rId2" r:link="rId3">
            <a:extLst>
              <a:ext uri="{28A0092B-C50C-407E-A947-70E740481C1C}">
                <a14:useLocalDpi xmlns:a14="http://schemas.microsoft.com/office/drawing/2010/main" val="0"/>
              </a:ext>
            </a:extLst>
          </a:blip>
          <a:srcRect l="33420" r="30523" b="1"/>
          <a:stretch>
            <a:fillRect/>
          </a:stretch>
        </p:blipFill>
        <p:spPr bwMode="auto">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98" name="Isosceles Triangle 97">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52C02BB7-48F7-4EB9-BF83-AF71A4255414}"/>
              </a:ext>
            </a:extLst>
          </p:cNvPr>
          <p:cNvSpPr>
            <a:spLocks noGrp="1"/>
          </p:cNvSpPr>
          <p:nvPr>
            <p:ph idx="1"/>
          </p:nvPr>
        </p:nvSpPr>
        <p:spPr>
          <a:xfrm>
            <a:off x="2384926" y="1902486"/>
            <a:ext cx="8046961" cy="5193773"/>
          </a:xfrm>
        </p:spPr>
        <p:txBody>
          <a:bodyPr>
            <a:noAutofit/>
          </a:bodyPr>
          <a:lstStyle/>
          <a:p>
            <a:pPr marL="914400" lvl="1" indent="-514350" algn="just">
              <a:spcBef>
                <a:spcPts val="0"/>
              </a:spcBef>
              <a:buFont typeface="+mj-lt"/>
              <a:buAutoNum type="arabicParenR" startAt="10"/>
            </a:pPr>
            <a:r>
              <a:rPr lang="es-PR" sz="2300" b="1" dirty="0">
                <a:latin typeface="Arial" panose="020B0604020202020204" pitchFamily="34" charset="0"/>
                <a:cs typeface="Arial" panose="020B0604020202020204" pitchFamily="34" charset="0"/>
              </a:rPr>
              <a:t>Realizar desvío no justificado</a:t>
            </a:r>
            <a:r>
              <a:rPr lang="es-PR" sz="2300" dirty="0">
                <a:latin typeface="Arial" panose="020B0604020202020204" pitchFamily="34" charset="0"/>
                <a:cs typeface="Arial" panose="020B0604020202020204" pitchFamily="34" charset="0"/>
              </a:rPr>
              <a:t> de la ruta designada.</a:t>
            </a:r>
          </a:p>
          <a:p>
            <a:pPr marL="914400" lvl="1" indent="-514350" algn="just">
              <a:spcBef>
                <a:spcPts val="600"/>
              </a:spcBef>
              <a:buFont typeface="+mj-lt"/>
              <a:buAutoNum type="arabicParenR" startAt="10"/>
            </a:pPr>
            <a:r>
              <a:rPr lang="es-PR" sz="2300" b="1" dirty="0">
                <a:latin typeface="Arial" panose="020B0604020202020204" pitchFamily="34" charset="0"/>
                <a:cs typeface="Arial" panose="020B0604020202020204" pitchFamily="34" charset="0"/>
              </a:rPr>
              <a:t>Utilizar</a:t>
            </a:r>
            <a:r>
              <a:rPr lang="es-PR" sz="2300" dirty="0">
                <a:latin typeface="Arial" panose="020B0604020202020204" pitchFamily="34" charset="0"/>
                <a:cs typeface="Arial" panose="020B0604020202020204" pitchFamily="34" charset="0"/>
              </a:rPr>
              <a:t> vehículo oficial en gestiones sociales fuera de las inherentes a la gestión del gobierno.</a:t>
            </a:r>
          </a:p>
          <a:p>
            <a:pPr marL="914400" lvl="1" indent="-514350" algn="just">
              <a:spcBef>
                <a:spcPts val="600"/>
              </a:spcBef>
              <a:buFont typeface="+mj-lt"/>
              <a:buAutoNum type="arabicParenR" startAt="10"/>
            </a:pPr>
            <a:r>
              <a:rPr lang="es-PR" sz="2300" b="1" dirty="0">
                <a:latin typeface="Arial" panose="020B0604020202020204" pitchFamily="34" charset="0"/>
                <a:cs typeface="Arial" panose="020B0604020202020204" pitchFamily="34" charset="0"/>
              </a:rPr>
              <a:t>Transportar</a:t>
            </a:r>
            <a:r>
              <a:rPr lang="es-PR" sz="2300" dirty="0">
                <a:latin typeface="Arial" panose="020B0604020202020204" pitchFamily="34" charset="0"/>
                <a:cs typeface="Arial" panose="020B0604020202020204" pitchFamily="34" charset="0"/>
              </a:rPr>
              <a:t> pasajeros a viajes no autorizados.</a:t>
            </a:r>
          </a:p>
          <a:p>
            <a:pPr marL="914400" lvl="1" indent="-514350" algn="just">
              <a:spcBef>
                <a:spcPts val="600"/>
              </a:spcBef>
              <a:buFont typeface="+mj-lt"/>
              <a:buAutoNum type="arabicParenR" startAt="10"/>
            </a:pPr>
            <a:r>
              <a:rPr lang="es-PR" sz="2300" b="1" dirty="0">
                <a:latin typeface="Arial" panose="020B0604020202020204" pitchFamily="34" charset="0"/>
                <a:cs typeface="Arial" panose="020B0604020202020204" pitchFamily="34" charset="0"/>
              </a:rPr>
              <a:t>Utilizar</a:t>
            </a:r>
            <a:r>
              <a:rPr lang="es-PR" sz="2300" dirty="0">
                <a:latin typeface="Arial" panose="020B0604020202020204" pitchFamily="34" charset="0"/>
                <a:cs typeface="Arial" panose="020B0604020202020204" pitchFamily="34" charset="0"/>
              </a:rPr>
              <a:t> el vehículo oficial negligentemente.</a:t>
            </a:r>
          </a:p>
          <a:p>
            <a:pPr marL="914400" lvl="1" indent="-514350" algn="just">
              <a:spcBef>
                <a:spcPts val="600"/>
              </a:spcBef>
              <a:buFont typeface="+mj-lt"/>
              <a:buAutoNum type="arabicParenR" startAt="10"/>
            </a:pPr>
            <a:r>
              <a:rPr lang="es-PR" sz="2300" b="1" dirty="0">
                <a:latin typeface="Arial" panose="020B0604020202020204" pitchFamily="34" charset="0"/>
                <a:cs typeface="Arial" panose="020B0604020202020204" pitchFamily="34" charset="0"/>
              </a:rPr>
              <a:t>Violaciones </a:t>
            </a:r>
            <a:r>
              <a:rPr lang="es-PR" sz="2300" dirty="0">
                <a:latin typeface="Arial" panose="020B0604020202020204" pitchFamily="34" charset="0"/>
                <a:cs typeface="Arial" panose="020B0604020202020204" pitchFamily="34" charset="0"/>
              </a:rPr>
              <a:t>a la </a:t>
            </a:r>
            <a:r>
              <a:rPr lang="es-PR" sz="2300" b="1" dirty="0">
                <a:latin typeface="Arial" panose="020B0604020202020204" pitchFamily="34" charset="0"/>
                <a:cs typeface="Arial" panose="020B0604020202020204" pitchFamily="34" charset="0"/>
              </a:rPr>
              <a:t>Ley 60-2014</a:t>
            </a:r>
            <a:r>
              <a:rPr lang="es-PR" sz="2300" dirty="0">
                <a:latin typeface="Arial" panose="020B0604020202020204" pitchFamily="34" charset="0"/>
                <a:cs typeface="Arial" panose="020B0604020202020204" pitchFamily="34" charset="0"/>
              </a:rPr>
              <a:t>, según enmendada. </a:t>
            </a:r>
          </a:p>
          <a:p>
            <a:pPr marL="914400" lvl="1" indent="-514350" algn="just">
              <a:spcBef>
                <a:spcPts val="600"/>
              </a:spcBef>
              <a:buFont typeface="+mj-lt"/>
              <a:buAutoNum type="arabicParenR" startAt="10"/>
            </a:pPr>
            <a:r>
              <a:rPr lang="es-PR" sz="2300" b="1" dirty="0">
                <a:latin typeface="Arial" panose="020B0604020202020204" pitchFamily="34" charset="0"/>
                <a:cs typeface="Arial" panose="020B0604020202020204" pitchFamily="34" charset="0"/>
              </a:rPr>
              <a:t>Uso que contravenga las normas de decoro,  moral y conducta de un buen ciudadano.</a:t>
            </a:r>
          </a:p>
          <a:p>
            <a:pPr marL="914400" lvl="1" indent="-514350" algn="just">
              <a:spcBef>
                <a:spcPts val="600"/>
              </a:spcBef>
              <a:buFont typeface="+mj-lt"/>
              <a:buAutoNum type="arabicParenR" startAt="10"/>
            </a:pPr>
            <a:r>
              <a:rPr lang="es-PR" sz="2300" b="1" dirty="0">
                <a:latin typeface="Arial" panose="020B0604020202020204" pitchFamily="34" charset="0"/>
                <a:cs typeface="Arial" panose="020B0604020202020204" pitchFamily="34" charset="0"/>
              </a:rPr>
              <a:t>Abandono del vehículo oficial.</a:t>
            </a:r>
          </a:p>
          <a:p>
            <a:pPr marL="914400" lvl="1" indent="-514350" algn="just">
              <a:spcBef>
                <a:spcPts val="600"/>
              </a:spcBef>
              <a:buFont typeface="+mj-lt"/>
              <a:buAutoNum type="arabicParenR" startAt="10"/>
            </a:pPr>
            <a:r>
              <a:rPr lang="es-PR" sz="2300" b="1" dirty="0">
                <a:latin typeface="Arial" panose="020B0604020202020204" pitchFamily="34" charset="0"/>
                <a:cs typeface="Arial" panose="020B0604020202020204" pitchFamily="34" charset="0"/>
              </a:rPr>
              <a:t>El consumo y/o transporte de alcohol o sustancias controladas en los vehículos oficiales.</a:t>
            </a:r>
          </a:p>
          <a:p>
            <a:pPr marL="914400" lvl="1" indent="-514350" algn="just">
              <a:spcBef>
                <a:spcPts val="600"/>
              </a:spcBef>
              <a:buFont typeface="+mj-lt"/>
              <a:buAutoNum type="arabicParenR" startAt="10"/>
            </a:pPr>
            <a:endParaRPr lang="es-PR" sz="2300" b="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6137B9E-91CC-4A92-BD19-78A47A3CF6ED}"/>
              </a:ext>
            </a:extLst>
          </p:cNvPr>
          <p:cNvSpPr>
            <a:spLocks noGrp="1"/>
          </p:cNvSpPr>
          <p:nvPr>
            <p:ph type="sldNum" sz="quarter" idx="12"/>
          </p:nvPr>
        </p:nvSpPr>
        <p:spPr>
          <a:xfrm>
            <a:off x="10949550" y="5895588"/>
            <a:ext cx="683339" cy="365125"/>
          </a:xfrm>
        </p:spPr>
        <p:txBody>
          <a:bodyPr/>
          <a:lstStyle/>
          <a:p>
            <a:fld id="{D57F1E4F-1CFF-5643-939E-217C01CDF565}" type="slidenum">
              <a:rPr lang="en-US" smtClean="0">
                <a:solidFill>
                  <a:schemeClr val="bg1"/>
                </a:solidFill>
              </a:rPr>
              <a:pPr/>
              <a:t>35</a:t>
            </a:fld>
            <a:endParaRPr lang="en-US" dirty="0">
              <a:solidFill>
                <a:schemeClr val="bg1"/>
              </a:solidFill>
            </a:endParaRPr>
          </a:p>
        </p:txBody>
      </p:sp>
      <p:sp>
        <p:nvSpPr>
          <p:cNvPr id="9" name="Title 4">
            <a:extLst>
              <a:ext uri="{FF2B5EF4-FFF2-40B4-BE49-F238E27FC236}">
                <a16:creationId xmlns:a16="http://schemas.microsoft.com/office/drawing/2014/main" id="{6D374E16-4C9A-4102-BE9A-2ED663A06729}"/>
              </a:ext>
            </a:extLst>
          </p:cNvPr>
          <p:cNvSpPr>
            <a:spLocks noGrp="1"/>
          </p:cNvSpPr>
          <p:nvPr>
            <p:ph type="title"/>
          </p:nvPr>
        </p:nvSpPr>
        <p:spPr>
          <a:xfrm>
            <a:off x="2242704" y="420469"/>
            <a:ext cx="6541966" cy="1482017"/>
          </a:xfrm>
        </p:spPr>
        <p:txBody>
          <a:bodyPr>
            <a:noAutofit/>
          </a:bodyPr>
          <a:lstStyle/>
          <a:p>
            <a:pPr algn="ct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9177 </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DE ADMINISTRACIÓN</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FLOTA DEL GOBIERNO”</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ASG</a:t>
            </a:r>
            <a:endParaRPr lang="es-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1131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id:image001.png@01D54C59.43FFDE20">
            <a:extLst>
              <a:ext uri="{FF2B5EF4-FFF2-40B4-BE49-F238E27FC236}">
                <a16:creationId xmlns:a16="http://schemas.microsoft.com/office/drawing/2014/main" id="{49D77829-59AD-4D60-BA00-C0FDCE874ECE}"/>
              </a:ext>
            </a:extLst>
          </p:cNvPr>
          <p:cNvPicPr/>
          <p:nvPr/>
        </p:nvPicPr>
        <p:blipFill rotWithShape="1">
          <a:blip r:embed="rId2" r:link="rId3">
            <a:alphaModFix/>
            <a:extLst>
              <a:ext uri="{28A0092B-C50C-407E-A947-70E740481C1C}">
                <a14:useLocalDpi xmlns:a14="http://schemas.microsoft.com/office/drawing/2010/main" val="0"/>
              </a:ext>
            </a:extLst>
          </a:blip>
          <a:srcRect l="6636" r="12847" b="1"/>
          <a:stretch>
            <a:fillRect/>
          </a:stretch>
        </p:blipFill>
        <p:spPr bwMode="auto">
          <a:xfrm>
            <a:off x="264385" y="-2103"/>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noFill/>
          <a:ln>
            <a:solidFill>
              <a:schemeClr val="bg1"/>
            </a:solidFill>
          </a:ln>
        </p:spPr>
      </p:pic>
      <p:pic>
        <p:nvPicPr>
          <p:cNvPr id="7" name="Picture 2" descr="Resultado de imagen para imagenes de reglamentos">
            <a:extLst>
              <a:ext uri="{FF2B5EF4-FFF2-40B4-BE49-F238E27FC236}">
                <a16:creationId xmlns:a16="http://schemas.microsoft.com/office/drawing/2014/main" id="{C8AEA167-A06C-4DC5-858B-D0DDCFB7F125}"/>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3178" r="28375" b="2"/>
          <a:stretch/>
        </p:blipFill>
        <p:spPr bwMode="auto">
          <a:xfrm>
            <a:off x="1" y="2286001"/>
            <a:ext cx="2388151" cy="2288103"/>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103" name="Straight Connector 102">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9AAA4BA-DA2C-4CCF-A77C-F4571A2AD570}"/>
              </a:ext>
            </a:extLst>
          </p:cNvPr>
          <p:cNvPicPr>
            <a:picLocks noChangeAspect="1"/>
          </p:cNvPicPr>
          <p:nvPr/>
        </p:nvPicPr>
        <p:blipFill rotWithShape="1">
          <a:blip r:embed="rId5">
            <a:alphaModFix/>
          </a:blip>
          <a:srcRect l="9695" r="12437" b="-4"/>
          <a:stretch/>
        </p:blipFill>
        <p:spPr>
          <a:xfrm>
            <a:off x="95582" y="4574104"/>
            <a:ext cx="2648210"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ln>
            <a:solidFill>
              <a:schemeClr val="bg1"/>
            </a:solidFill>
          </a:ln>
        </p:spPr>
      </p:pic>
      <p:cxnSp>
        <p:nvCxnSpPr>
          <p:cNvPr id="105" name="Straight Connector 104">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7"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52C02BB7-48F7-4EB9-BF83-AF71A4255414}"/>
              </a:ext>
            </a:extLst>
          </p:cNvPr>
          <p:cNvSpPr>
            <a:spLocks noGrp="1"/>
          </p:cNvSpPr>
          <p:nvPr>
            <p:ph idx="1"/>
          </p:nvPr>
        </p:nvSpPr>
        <p:spPr>
          <a:xfrm>
            <a:off x="2530437" y="2283896"/>
            <a:ext cx="7549344" cy="4718512"/>
          </a:xfrm>
        </p:spPr>
        <p:txBody>
          <a:bodyPr>
            <a:normAutofit/>
          </a:bodyPr>
          <a:lstStyle/>
          <a:p>
            <a:pPr marL="457200" indent="-457200" algn="just">
              <a:spcBef>
                <a:spcPts val="0"/>
              </a:spcBef>
              <a:buFont typeface="+mj-lt"/>
              <a:buAutoNum type="alphaUcPeriod" startAt="2"/>
            </a:pPr>
            <a:r>
              <a:rPr lang="es-PR" sz="2200" b="1" dirty="0">
                <a:latin typeface="Arial" panose="020B0604020202020204" pitchFamily="34" charset="0"/>
                <a:cs typeface="Arial" panose="020B0604020202020204" pitchFamily="34" charset="0"/>
              </a:rPr>
              <a:t>Penalidades - </a:t>
            </a:r>
            <a:r>
              <a:rPr lang="es-PR" sz="2200" dirty="0">
                <a:latin typeface="Arial" panose="020B0604020202020204" pitchFamily="34" charset="0"/>
                <a:cs typeface="Arial" panose="020B0604020202020204" pitchFamily="34" charset="0"/>
              </a:rPr>
              <a:t>La gestión legal sobre las penalidades se inicia a través del Administrador de la ASG, ya sea mediante la solicitud del Jefe de la Agencia afectada o de la ASG.  Al incumplir con las disposiciones del Reglamento, podrá imponérsele, por la autoridad competente, las siguientes penalidades:</a:t>
            </a:r>
          </a:p>
          <a:p>
            <a:pPr marL="0" indent="0" algn="just">
              <a:spcBef>
                <a:spcPts val="0"/>
              </a:spcBef>
              <a:buNone/>
            </a:pPr>
            <a:endParaRPr lang="es-PR" sz="2200" dirty="0">
              <a:latin typeface="Arial" panose="020B0604020202020204" pitchFamily="34" charset="0"/>
              <a:cs typeface="Arial" panose="020B0604020202020204" pitchFamily="34" charset="0"/>
            </a:endParaRPr>
          </a:p>
          <a:p>
            <a:pPr marL="914400" lvl="1" indent="-514350" algn="just">
              <a:spcBef>
                <a:spcPts val="0"/>
              </a:spcBef>
            </a:pPr>
            <a:r>
              <a:rPr lang="es-PR" sz="2200" b="1" dirty="0">
                <a:latin typeface="Arial" panose="020B0604020202020204" pitchFamily="34" charset="0"/>
                <a:cs typeface="Arial" panose="020B0604020202020204" pitchFamily="34" charset="0"/>
              </a:rPr>
              <a:t>Someter</a:t>
            </a:r>
            <a:r>
              <a:rPr lang="es-PR" sz="2200" dirty="0">
                <a:latin typeface="Arial" panose="020B0604020202020204" pitchFamily="34" charset="0"/>
                <a:cs typeface="Arial" panose="020B0604020202020204" pitchFamily="34" charset="0"/>
              </a:rPr>
              <a:t> el asunto al Secretario de Justicia para que proceda en su contra.</a:t>
            </a:r>
          </a:p>
          <a:p>
            <a:pPr marL="914400" lvl="1" indent="-514350" algn="just">
              <a:spcBef>
                <a:spcPts val="600"/>
              </a:spcBef>
            </a:pPr>
            <a:r>
              <a:rPr lang="es-PR" sz="2200" b="1" dirty="0">
                <a:latin typeface="Arial" panose="020B0604020202020204" pitchFamily="34" charset="0"/>
                <a:cs typeface="Arial" panose="020B0604020202020204" pitchFamily="34" charset="0"/>
              </a:rPr>
              <a:t>Encarcelamiento</a:t>
            </a:r>
            <a:r>
              <a:rPr lang="es-PR" sz="2200" dirty="0">
                <a:latin typeface="Arial" panose="020B0604020202020204" pitchFamily="34" charset="0"/>
                <a:cs typeface="Arial" panose="020B0604020202020204" pitchFamily="34" charset="0"/>
              </a:rPr>
              <a:t> por un término no menor de un (1) mes ni mayor de seis (6) meses.</a:t>
            </a:r>
            <a:endParaRPr lang="es-PR" sz="2400" dirty="0">
              <a:latin typeface="Arial" panose="020B0604020202020204" pitchFamily="34" charset="0"/>
              <a:cs typeface="Arial" panose="020B0604020202020204" pitchFamily="34" charset="0"/>
            </a:endParaRPr>
          </a:p>
          <a:p>
            <a:pPr>
              <a:lnSpc>
                <a:spcPct val="110000"/>
              </a:lnSpc>
              <a:spcBef>
                <a:spcPts val="600"/>
              </a:spcBef>
            </a:pPr>
            <a:endParaRPr lang="es-PR" dirty="0">
              <a:latin typeface="Arial" panose="020B0604020202020204" pitchFamily="34" charset="0"/>
              <a:cs typeface="Arial" panose="020B0604020202020204" pitchFamily="34" charset="0"/>
            </a:endParaRPr>
          </a:p>
          <a:p>
            <a:pPr marL="914400" lvl="1" indent="-514350">
              <a:spcBef>
                <a:spcPts val="600"/>
              </a:spcBef>
              <a:buFont typeface="+mj-lt"/>
              <a:buAutoNum type="arabicParenR" startAt="7"/>
            </a:pPr>
            <a:endParaRPr lang="es-PR"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B94E8C52-4B02-4960-A717-DC14D1688491}"/>
              </a:ext>
            </a:extLst>
          </p:cNvPr>
          <p:cNvSpPr>
            <a:spLocks noGrp="1"/>
          </p:cNvSpPr>
          <p:nvPr>
            <p:ph type="sldNum" sz="quarter" idx="12"/>
          </p:nvPr>
        </p:nvSpPr>
        <p:spPr>
          <a:xfrm>
            <a:off x="10843533" y="5948597"/>
            <a:ext cx="683339" cy="365125"/>
          </a:xfrm>
        </p:spPr>
        <p:txBody>
          <a:bodyPr/>
          <a:lstStyle/>
          <a:p>
            <a:fld id="{D57F1E4F-1CFF-5643-939E-217C01CDF565}" type="slidenum">
              <a:rPr lang="en-US" smtClean="0">
                <a:solidFill>
                  <a:schemeClr val="bg1"/>
                </a:solidFill>
              </a:rPr>
              <a:pPr/>
              <a:t>36</a:t>
            </a:fld>
            <a:endParaRPr lang="en-US" dirty="0">
              <a:solidFill>
                <a:schemeClr val="bg1"/>
              </a:solidFill>
            </a:endParaRPr>
          </a:p>
        </p:txBody>
      </p:sp>
      <p:sp>
        <p:nvSpPr>
          <p:cNvPr id="13" name="Title 4">
            <a:extLst>
              <a:ext uri="{FF2B5EF4-FFF2-40B4-BE49-F238E27FC236}">
                <a16:creationId xmlns:a16="http://schemas.microsoft.com/office/drawing/2014/main" id="{E92A26D9-D467-46AC-9ADE-6871FC3B1CEB}"/>
              </a:ext>
            </a:extLst>
          </p:cNvPr>
          <p:cNvSpPr>
            <a:spLocks noGrp="1"/>
          </p:cNvSpPr>
          <p:nvPr>
            <p:ph type="title"/>
          </p:nvPr>
        </p:nvSpPr>
        <p:spPr>
          <a:xfrm>
            <a:off x="2242704" y="420469"/>
            <a:ext cx="6541966" cy="1482017"/>
          </a:xfrm>
        </p:spPr>
        <p:txBody>
          <a:bodyPr>
            <a:noAutofit/>
          </a:bodyPr>
          <a:lstStyle/>
          <a:p>
            <a:pPr algn="ct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9177</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DE ADMINISTRACIÓN</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FLOTA DEL GOBIERNO”</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ASG</a:t>
            </a:r>
            <a:endParaRPr lang="es-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36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cid:image001.png@01D54C59.43FFDE20">
            <a:extLst>
              <a:ext uri="{FF2B5EF4-FFF2-40B4-BE49-F238E27FC236}">
                <a16:creationId xmlns:a16="http://schemas.microsoft.com/office/drawing/2014/main" id="{AC841ED0-AC93-403B-A995-EE2642C8DF88}"/>
              </a:ext>
            </a:extLst>
          </p:cNvPr>
          <p:cNvPicPr/>
          <p:nvPr/>
        </p:nvPicPr>
        <p:blipFill rotWithShape="1">
          <a:blip r:embed="rId2" r:link="rId3">
            <a:extLst>
              <a:ext uri="{28A0092B-C50C-407E-A947-70E740481C1C}">
                <a14:useLocalDpi xmlns:a14="http://schemas.microsoft.com/office/drawing/2010/main" val="0"/>
              </a:ext>
            </a:extLst>
          </a:blip>
          <a:srcRect l="33419" r="30524" b="1"/>
          <a:stretch>
            <a:fillRect/>
          </a:stretch>
        </p:blipFill>
        <p:spPr bwMode="auto">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80" name="Isosceles Triangle 7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52C02BB7-48F7-4EB9-BF83-AF71A4255414}"/>
              </a:ext>
            </a:extLst>
          </p:cNvPr>
          <p:cNvSpPr>
            <a:spLocks noGrp="1"/>
          </p:cNvSpPr>
          <p:nvPr>
            <p:ph idx="1"/>
          </p:nvPr>
        </p:nvSpPr>
        <p:spPr>
          <a:xfrm>
            <a:off x="2205791" y="1902487"/>
            <a:ext cx="7780418" cy="4768770"/>
          </a:xfrm>
        </p:spPr>
        <p:txBody>
          <a:bodyPr>
            <a:noAutofit/>
          </a:bodyPr>
          <a:lstStyle/>
          <a:p>
            <a:pPr marL="800100" lvl="2" indent="0" algn="just">
              <a:spcBef>
                <a:spcPts val="600"/>
              </a:spcBef>
              <a:buNone/>
            </a:pPr>
            <a:endParaRPr lang="es-PR" sz="2200" b="1" dirty="0">
              <a:latin typeface="Arial" panose="020B0604020202020204" pitchFamily="34" charset="0"/>
              <a:cs typeface="Arial" panose="020B0604020202020204" pitchFamily="34" charset="0"/>
            </a:endParaRPr>
          </a:p>
          <a:p>
            <a:pPr lvl="2" indent="-342900" algn="just">
              <a:spcBef>
                <a:spcPts val="600"/>
              </a:spcBef>
            </a:pPr>
            <a:r>
              <a:rPr lang="es-PR" sz="2200" b="1" dirty="0">
                <a:latin typeface="Arial" panose="020B0604020202020204" pitchFamily="34" charset="0"/>
                <a:cs typeface="Arial" panose="020B0604020202020204" pitchFamily="34" charset="0"/>
              </a:rPr>
              <a:t>Revocación o suspensión</a:t>
            </a:r>
            <a:r>
              <a:rPr lang="es-PR" sz="2200" dirty="0">
                <a:latin typeface="Arial" panose="020B0604020202020204" pitchFamily="34" charset="0"/>
                <a:cs typeface="Arial" panose="020B0604020202020204" pitchFamily="34" charset="0"/>
              </a:rPr>
              <a:t> del nombramiento de Conductor, Gerente de Transportación o Gerente Auxiliar en los casos correspondientes.</a:t>
            </a:r>
          </a:p>
          <a:p>
            <a:pPr lvl="2" indent="-342900" algn="just">
              <a:spcBef>
                <a:spcPts val="600"/>
              </a:spcBef>
            </a:pPr>
            <a:r>
              <a:rPr lang="es-PR" sz="2200" b="1" dirty="0">
                <a:latin typeface="Arial" panose="020B0604020202020204" pitchFamily="34" charset="0"/>
                <a:cs typeface="Arial" panose="020B0604020202020204" pitchFamily="34" charset="0"/>
              </a:rPr>
              <a:t>Revocación </a:t>
            </a:r>
            <a:r>
              <a:rPr lang="es-PR" sz="2200" dirty="0">
                <a:latin typeface="Arial" panose="020B0604020202020204" pitchFamily="34" charset="0"/>
                <a:cs typeface="Arial" panose="020B0604020202020204" pitchFamily="34" charset="0"/>
              </a:rPr>
              <a:t>de la autorización para conducir vehículos oficiales o de la designación de un vehículo oficial, para uso exclusivo a imponerse por el Administrador o el Jefe de la Agencia.</a:t>
            </a:r>
          </a:p>
          <a:p>
            <a:pPr lvl="2" indent="-342900" algn="just">
              <a:spcBef>
                <a:spcPts val="600"/>
              </a:spcBef>
            </a:pPr>
            <a:r>
              <a:rPr lang="es-PR" sz="2200" dirty="0">
                <a:latin typeface="Arial" panose="020B0604020202020204" pitchFamily="34" charset="0"/>
                <a:cs typeface="Arial" panose="020B0604020202020204" pitchFamily="34" charset="0"/>
              </a:rPr>
              <a:t>Cualquier persona que infrinja las disposiciones de este Reglamento, en cuyo caso las multas administrativas no serán menores de mil (1,000) dólares ni excederán de cinco mil (5,000) por cada infracción.</a:t>
            </a:r>
          </a:p>
        </p:txBody>
      </p:sp>
      <p:sp>
        <p:nvSpPr>
          <p:cNvPr id="2" name="Slide Number Placeholder 1">
            <a:extLst>
              <a:ext uri="{FF2B5EF4-FFF2-40B4-BE49-F238E27FC236}">
                <a16:creationId xmlns:a16="http://schemas.microsoft.com/office/drawing/2014/main" id="{BE4819C7-3E0B-4282-9B23-DBFB9010ED67}"/>
              </a:ext>
            </a:extLst>
          </p:cNvPr>
          <p:cNvSpPr>
            <a:spLocks noGrp="1"/>
          </p:cNvSpPr>
          <p:nvPr>
            <p:ph type="sldNum" sz="quarter" idx="12"/>
          </p:nvPr>
        </p:nvSpPr>
        <p:spPr>
          <a:xfrm>
            <a:off x="10817029" y="5816075"/>
            <a:ext cx="683339" cy="365125"/>
          </a:xfrm>
        </p:spPr>
        <p:txBody>
          <a:bodyPr/>
          <a:lstStyle/>
          <a:p>
            <a:fld id="{D57F1E4F-1CFF-5643-939E-217C01CDF565}" type="slidenum">
              <a:rPr lang="en-US" smtClean="0">
                <a:solidFill>
                  <a:schemeClr val="bg1"/>
                </a:solidFill>
              </a:rPr>
              <a:pPr/>
              <a:t>37</a:t>
            </a:fld>
            <a:endParaRPr lang="en-US" dirty="0">
              <a:solidFill>
                <a:schemeClr val="bg1"/>
              </a:solidFill>
            </a:endParaRPr>
          </a:p>
        </p:txBody>
      </p:sp>
      <p:sp>
        <p:nvSpPr>
          <p:cNvPr id="9" name="Title 4">
            <a:extLst>
              <a:ext uri="{FF2B5EF4-FFF2-40B4-BE49-F238E27FC236}">
                <a16:creationId xmlns:a16="http://schemas.microsoft.com/office/drawing/2014/main" id="{CA8142E0-29C8-476F-8F83-7DE88BB151CD}"/>
              </a:ext>
            </a:extLst>
          </p:cNvPr>
          <p:cNvSpPr>
            <a:spLocks noGrp="1"/>
          </p:cNvSpPr>
          <p:nvPr>
            <p:ph type="title"/>
          </p:nvPr>
        </p:nvSpPr>
        <p:spPr>
          <a:xfrm>
            <a:off x="2242704" y="420469"/>
            <a:ext cx="6541966" cy="1482017"/>
          </a:xfrm>
        </p:spPr>
        <p:txBody>
          <a:bodyPr>
            <a:noAutofit/>
          </a:bodyPr>
          <a:lstStyle/>
          <a:p>
            <a:pPr algn="ct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9177</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DE ADMINISTRACIÓN</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FLOTA DEL GOBIERNO”</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ASG</a:t>
            </a:r>
            <a:endParaRPr lang="es-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073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CDF79527-F9D6-4853-8DF3-150A83EC0D6C}"/>
              </a:ext>
            </a:extLst>
          </p:cNvPr>
          <p:cNvSpPr>
            <a:spLocks noGrp="1"/>
          </p:cNvSpPr>
          <p:nvPr>
            <p:ph idx="1"/>
          </p:nvPr>
        </p:nvSpPr>
        <p:spPr>
          <a:xfrm>
            <a:off x="2158298" y="1902486"/>
            <a:ext cx="7857900" cy="4535041"/>
          </a:xfrm>
        </p:spPr>
        <p:txBody>
          <a:bodyPr>
            <a:normAutofit lnSpcReduction="10000"/>
          </a:bodyPr>
          <a:lstStyle/>
          <a:p>
            <a:pPr marL="1314450" lvl="2" indent="-514350" algn="just">
              <a:lnSpc>
                <a:spcPct val="110000"/>
              </a:lnSpc>
              <a:spcBef>
                <a:spcPts val="600"/>
              </a:spcBef>
            </a:pPr>
            <a:r>
              <a:rPr lang="es-PR" sz="2200" b="1" dirty="0">
                <a:latin typeface="Arial" panose="020B0604020202020204" pitchFamily="34" charset="0"/>
                <a:cs typeface="Arial" panose="020B0604020202020204" pitchFamily="34" charset="0"/>
              </a:rPr>
              <a:t>Requerimiento de responsabilidad</a:t>
            </a:r>
            <a:r>
              <a:rPr lang="es-PR" sz="2200" dirty="0">
                <a:latin typeface="Arial" panose="020B0604020202020204" pitchFamily="34" charset="0"/>
                <a:cs typeface="Arial" panose="020B0604020202020204" pitchFamily="34" charset="0"/>
              </a:rPr>
              <a:t> por el costo de los servicios incurridos al reparar el daño ocasionado a la propiedad del gobierno, si éste no fuera recuperable de otra fuente disponible.</a:t>
            </a:r>
          </a:p>
          <a:p>
            <a:pPr marL="1314450" lvl="2" indent="-514350" algn="just">
              <a:lnSpc>
                <a:spcPct val="110000"/>
              </a:lnSpc>
              <a:spcBef>
                <a:spcPts val="600"/>
              </a:spcBef>
            </a:pPr>
            <a:r>
              <a:rPr lang="es-PR" sz="2200" b="1" dirty="0">
                <a:latin typeface="Arial" panose="020B0604020202020204" pitchFamily="34" charset="0"/>
                <a:cs typeface="Arial" panose="020B0604020202020204" pitchFamily="34" charset="0"/>
              </a:rPr>
              <a:t>Revocación en los casos de los jefes de agencias, </a:t>
            </a:r>
            <a:r>
              <a:rPr lang="es-PR" sz="2200" dirty="0">
                <a:latin typeface="Arial" panose="020B0604020202020204" pitchFamily="34" charset="0"/>
                <a:cs typeface="Arial" panose="020B0604020202020204" pitchFamily="34" charset="0"/>
              </a:rPr>
              <a:t>será efectuada por el Gobernador de turno.</a:t>
            </a:r>
          </a:p>
          <a:p>
            <a:pPr marL="1314450" lvl="2" indent="-514350" algn="just">
              <a:lnSpc>
                <a:spcPct val="110000"/>
              </a:lnSpc>
              <a:spcBef>
                <a:spcPts val="600"/>
              </a:spcBef>
            </a:pPr>
            <a:r>
              <a:rPr lang="es-PR" sz="2200" dirty="0">
                <a:latin typeface="Arial" panose="020B0604020202020204" pitchFamily="34" charset="0"/>
                <a:cs typeface="Arial" panose="020B0604020202020204" pitchFamily="34" charset="0"/>
              </a:rPr>
              <a:t>Dejar de cumplir con cualquier resolución, orden o decisión emitida por el Administrador, en cuyo caso las multas no serán menores de mil (1,000) dólares ni excederán de veinte mil(20,000) dólares.</a:t>
            </a:r>
          </a:p>
          <a:p>
            <a:pPr marL="857250" lvl="1" indent="-457200" algn="just">
              <a:lnSpc>
                <a:spcPct val="110000"/>
              </a:lnSpc>
              <a:spcBef>
                <a:spcPts val="0"/>
              </a:spcBef>
              <a:buFont typeface="+mj-lt"/>
              <a:buAutoNum type="alphaUcPeriod" startAt="3"/>
            </a:pPr>
            <a:endParaRPr lang="es-PR" sz="2000" b="1" dirty="0">
              <a:latin typeface="Arial" panose="020B0604020202020204" pitchFamily="34" charset="0"/>
              <a:cs typeface="Arial" panose="020B0604020202020204" pitchFamily="34" charset="0"/>
            </a:endParaRPr>
          </a:p>
          <a:p>
            <a:pPr marL="0" indent="0">
              <a:spcBef>
                <a:spcPts val="600"/>
              </a:spcBef>
              <a:buNone/>
            </a:pPr>
            <a:endParaRPr lang="es-PR" dirty="0">
              <a:latin typeface="Arial" panose="020B0604020202020204" pitchFamily="34" charset="0"/>
              <a:cs typeface="Arial" panose="020B0604020202020204" pitchFamily="34" charset="0"/>
            </a:endParaRPr>
          </a:p>
        </p:txBody>
      </p:sp>
      <p:pic>
        <p:nvPicPr>
          <p:cNvPr id="25" name="Picture 24" descr="cid:image001.png@01D54C59.43FFDE20">
            <a:extLst>
              <a:ext uri="{FF2B5EF4-FFF2-40B4-BE49-F238E27FC236}">
                <a16:creationId xmlns:a16="http://schemas.microsoft.com/office/drawing/2014/main" id="{C4879E3C-CB5C-4B32-B613-B68833CD7E74}"/>
              </a:ext>
            </a:extLst>
          </p:cNvPr>
          <p:cNvPicPr/>
          <p:nvPr/>
        </p:nvPicPr>
        <p:blipFill rotWithShape="1">
          <a:blip r:embed="rId2" r:link="rId3">
            <a:extLst>
              <a:ext uri="{28A0092B-C50C-407E-A947-70E740481C1C}">
                <a14:useLocalDpi xmlns:a14="http://schemas.microsoft.com/office/drawing/2010/main" val="0"/>
              </a:ext>
            </a:extLst>
          </a:blip>
          <a:srcRect l="33419" r="30524" b="1"/>
          <a:stretch>
            <a:fillRect/>
          </a:stretch>
        </p:blipFill>
        <p:spPr bwMode="auto">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2" name="Slide Number Placeholder 1">
            <a:extLst>
              <a:ext uri="{FF2B5EF4-FFF2-40B4-BE49-F238E27FC236}">
                <a16:creationId xmlns:a16="http://schemas.microsoft.com/office/drawing/2014/main" id="{01E8192B-1EEF-4D69-ABC4-191526844EA8}"/>
              </a:ext>
            </a:extLst>
          </p:cNvPr>
          <p:cNvSpPr>
            <a:spLocks noGrp="1"/>
          </p:cNvSpPr>
          <p:nvPr>
            <p:ph type="sldNum" sz="quarter" idx="12"/>
          </p:nvPr>
        </p:nvSpPr>
        <p:spPr>
          <a:xfrm>
            <a:off x="10856785" y="5855832"/>
            <a:ext cx="683339" cy="365125"/>
          </a:xfrm>
        </p:spPr>
        <p:txBody>
          <a:bodyPr/>
          <a:lstStyle/>
          <a:p>
            <a:fld id="{D57F1E4F-1CFF-5643-939E-217C01CDF565}" type="slidenum">
              <a:rPr lang="en-US" smtClean="0">
                <a:solidFill>
                  <a:schemeClr val="bg1"/>
                </a:solidFill>
              </a:rPr>
              <a:pPr/>
              <a:t>38</a:t>
            </a:fld>
            <a:endParaRPr lang="en-US" dirty="0">
              <a:solidFill>
                <a:schemeClr val="bg1"/>
              </a:solidFill>
            </a:endParaRPr>
          </a:p>
        </p:txBody>
      </p:sp>
      <p:sp>
        <p:nvSpPr>
          <p:cNvPr id="11" name="Title 4">
            <a:extLst>
              <a:ext uri="{FF2B5EF4-FFF2-40B4-BE49-F238E27FC236}">
                <a16:creationId xmlns:a16="http://schemas.microsoft.com/office/drawing/2014/main" id="{9747106F-64B9-4AC1-81D1-916C257C9D41}"/>
              </a:ext>
            </a:extLst>
          </p:cNvPr>
          <p:cNvSpPr>
            <a:spLocks noGrp="1"/>
          </p:cNvSpPr>
          <p:nvPr>
            <p:ph type="title"/>
          </p:nvPr>
        </p:nvSpPr>
        <p:spPr>
          <a:xfrm>
            <a:off x="2242704" y="420469"/>
            <a:ext cx="6541966" cy="1482017"/>
          </a:xfrm>
        </p:spPr>
        <p:txBody>
          <a:bodyPr>
            <a:noAutofit/>
          </a:bodyPr>
          <a:lstStyle/>
          <a:p>
            <a:pPr algn="ct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9177</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DE ADMINISTRACIÓN</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FLOTA DEL GOBIERNO”</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ASG</a:t>
            </a:r>
            <a:endParaRPr lang="es-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154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id:image001.png@01D54C59.43FFDE20">
            <a:extLst>
              <a:ext uri="{FF2B5EF4-FFF2-40B4-BE49-F238E27FC236}">
                <a16:creationId xmlns:a16="http://schemas.microsoft.com/office/drawing/2014/main" id="{B48A4D1B-930E-4206-AF94-74B276575477}"/>
              </a:ext>
            </a:extLst>
          </p:cNvPr>
          <p:cNvPicPr/>
          <p:nvPr/>
        </p:nvPicPr>
        <p:blipFill rotWithShape="1">
          <a:blip r:embed="rId2" r:link="rId3">
            <a:alphaModFix/>
            <a:extLst>
              <a:ext uri="{28A0092B-C50C-407E-A947-70E740481C1C}">
                <a14:useLocalDpi xmlns:a14="http://schemas.microsoft.com/office/drawing/2010/main" val="0"/>
              </a:ext>
            </a:extLst>
          </a:blip>
          <a:srcRect l="6636" r="12847" b="1"/>
          <a:stretch>
            <a:fillRect/>
          </a:stretch>
        </p:blipFill>
        <p:spPr bwMode="auto">
          <a:xfrm>
            <a:off x="402665" y="102008"/>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noFill/>
          <a:ln>
            <a:solidFill>
              <a:schemeClr val="bg1"/>
            </a:solidFill>
          </a:ln>
        </p:spPr>
      </p:pic>
      <p:pic>
        <p:nvPicPr>
          <p:cNvPr id="9" name="Picture 2" descr="Resultado de imagen para imagenes de reglamentos">
            <a:extLst>
              <a:ext uri="{FF2B5EF4-FFF2-40B4-BE49-F238E27FC236}">
                <a16:creationId xmlns:a16="http://schemas.microsoft.com/office/drawing/2014/main" id="{439E4EED-546D-43BE-89D7-4C553B2EBD8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3178" r="28375" b="2"/>
          <a:stretch/>
        </p:blipFill>
        <p:spPr bwMode="auto">
          <a:xfrm>
            <a:off x="1" y="2286001"/>
            <a:ext cx="2388151" cy="2288103"/>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D7E2D8C-9F33-4E58-BAC7-83487036B7C8}"/>
              </a:ext>
            </a:extLst>
          </p:cNvPr>
          <p:cNvPicPr>
            <a:picLocks noChangeAspect="1"/>
          </p:cNvPicPr>
          <p:nvPr/>
        </p:nvPicPr>
        <p:blipFill rotWithShape="1">
          <a:blip r:embed="rId5">
            <a:alphaModFix/>
          </a:blip>
          <a:srcRect l="9695" r="12437" b="-4"/>
          <a:stretch/>
        </p:blipFill>
        <p:spPr>
          <a:xfrm>
            <a:off x="95582" y="4574104"/>
            <a:ext cx="2648210"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ln>
            <a:solidFill>
              <a:schemeClr val="bg1"/>
            </a:solidFill>
          </a:ln>
        </p:spPr>
      </p:pic>
      <p:cxnSp>
        <p:nvCxnSpPr>
          <p:cNvPr id="25" name="Straight Connector 24">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CDF79527-F9D6-4853-8DF3-150A83EC0D6C}"/>
              </a:ext>
            </a:extLst>
          </p:cNvPr>
          <p:cNvSpPr>
            <a:spLocks noGrp="1"/>
          </p:cNvSpPr>
          <p:nvPr>
            <p:ph idx="1"/>
          </p:nvPr>
        </p:nvSpPr>
        <p:spPr>
          <a:xfrm>
            <a:off x="2062716" y="2492107"/>
            <a:ext cx="8080090" cy="3527691"/>
          </a:xfrm>
        </p:spPr>
        <p:txBody>
          <a:bodyPr>
            <a:normAutofit lnSpcReduction="10000"/>
          </a:bodyPr>
          <a:lstStyle/>
          <a:p>
            <a:pPr marL="857250" lvl="1" indent="-457200" algn="just">
              <a:spcBef>
                <a:spcPts val="0"/>
              </a:spcBef>
              <a:buFont typeface="+mj-lt"/>
              <a:buAutoNum type="alphaUcPeriod" startAt="3"/>
            </a:pPr>
            <a:r>
              <a:rPr lang="es-PR" sz="2200" b="1" dirty="0">
                <a:latin typeface="Arial" panose="020B0604020202020204" pitchFamily="34" charset="0"/>
                <a:cs typeface="Arial" panose="020B0604020202020204" pitchFamily="34" charset="0"/>
              </a:rPr>
              <a:t>Restricciones en las “Penalidades” - </a:t>
            </a:r>
            <a:r>
              <a:rPr lang="es-PR" sz="2200" dirty="0">
                <a:latin typeface="Arial" panose="020B0604020202020204" pitchFamily="34" charset="0"/>
                <a:cs typeface="Arial" panose="020B0604020202020204" pitchFamily="34" charset="0"/>
              </a:rPr>
              <a:t>A ningún empleado del gobierno podrá imponérsele </a:t>
            </a:r>
            <a:r>
              <a:rPr lang="es-PR" sz="2200" b="1" dirty="0">
                <a:latin typeface="Arial" panose="020B0604020202020204" pitchFamily="34" charset="0"/>
                <a:cs typeface="Arial" panose="020B0604020202020204" pitchFamily="34" charset="0"/>
              </a:rPr>
              <a:t>otras penalidades</a:t>
            </a:r>
            <a:r>
              <a:rPr lang="es-PR" sz="2200" dirty="0">
                <a:latin typeface="Arial" panose="020B0604020202020204" pitchFamily="34" charset="0"/>
                <a:cs typeface="Arial" panose="020B0604020202020204" pitchFamily="34" charset="0"/>
              </a:rPr>
              <a:t> que no sean las establecidas en el Reglamento 9177, </a:t>
            </a:r>
            <a:r>
              <a:rPr lang="es-PR" sz="2200" b="1" dirty="0">
                <a:latin typeface="Arial" panose="020B0604020202020204" pitchFamily="34" charset="0"/>
                <a:cs typeface="Arial" panose="020B0604020202020204" pitchFamily="34" charset="0"/>
              </a:rPr>
              <a:t>ni más de una de estás, </a:t>
            </a:r>
            <a:r>
              <a:rPr lang="es-PR" sz="2200" dirty="0">
                <a:latin typeface="Arial" panose="020B0604020202020204" pitchFamily="34" charset="0"/>
                <a:cs typeface="Arial" panose="020B0604020202020204" pitchFamily="34" charset="0"/>
              </a:rPr>
              <a:t>excepto las siguientes </a:t>
            </a:r>
            <a:r>
              <a:rPr lang="es-PR" sz="2200" b="1" dirty="0">
                <a:latin typeface="Arial" panose="020B0604020202020204" pitchFamily="34" charset="0"/>
                <a:cs typeface="Arial" panose="020B0604020202020204" pitchFamily="34" charset="0"/>
              </a:rPr>
              <a:t>:</a:t>
            </a:r>
          </a:p>
          <a:p>
            <a:pPr marL="0" indent="0" algn="just">
              <a:spcBef>
                <a:spcPts val="0"/>
              </a:spcBef>
              <a:buNone/>
            </a:pPr>
            <a:endParaRPr lang="es-PR" sz="2200" dirty="0">
              <a:latin typeface="Arial" panose="020B0604020202020204" pitchFamily="34" charset="0"/>
              <a:cs typeface="Arial" panose="020B0604020202020204" pitchFamily="34" charset="0"/>
            </a:endParaRPr>
          </a:p>
          <a:p>
            <a:pPr marL="1314450" lvl="2" indent="-514350" algn="just">
              <a:spcBef>
                <a:spcPts val="0"/>
              </a:spcBef>
              <a:buFont typeface="+mj-lt"/>
              <a:buAutoNum type="arabicParenR"/>
            </a:pPr>
            <a:r>
              <a:rPr lang="es-PR" sz="2200" b="1" dirty="0">
                <a:latin typeface="Arial" panose="020B0604020202020204" pitchFamily="34" charset="0"/>
                <a:cs typeface="Arial" panose="020B0604020202020204" pitchFamily="34" charset="0"/>
              </a:rPr>
              <a:t>Revocación o suspensión</a:t>
            </a:r>
            <a:r>
              <a:rPr lang="es-PR" sz="2200" dirty="0">
                <a:latin typeface="Arial" panose="020B0604020202020204" pitchFamily="34" charset="0"/>
                <a:cs typeface="Arial" panose="020B0604020202020204" pitchFamily="34" charset="0"/>
              </a:rPr>
              <a:t> de la autorización para conducir vehículos oficiales.</a:t>
            </a:r>
          </a:p>
          <a:p>
            <a:pPr marL="1314450" lvl="2" indent="-514350" algn="just">
              <a:spcBef>
                <a:spcPts val="0"/>
              </a:spcBef>
              <a:buFont typeface="+mj-lt"/>
              <a:buAutoNum type="arabicParenR"/>
            </a:pPr>
            <a:r>
              <a:rPr lang="es-PR" sz="2200" b="1" dirty="0">
                <a:latin typeface="Arial" panose="020B0604020202020204" pitchFamily="34" charset="0"/>
                <a:cs typeface="Arial" panose="020B0604020202020204" pitchFamily="34" charset="0"/>
              </a:rPr>
              <a:t>Pagar </a:t>
            </a:r>
            <a:r>
              <a:rPr lang="es-PR" sz="2200" dirty="0">
                <a:latin typeface="Arial" panose="020B0604020202020204" pitchFamily="34" charset="0"/>
                <a:cs typeface="Arial" panose="020B0604020202020204" pitchFamily="34" charset="0"/>
              </a:rPr>
              <a:t>cualquier multa administrativa aplicable.</a:t>
            </a:r>
          </a:p>
          <a:p>
            <a:pPr marL="1314450" lvl="2" indent="-514350" algn="just">
              <a:spcBef>
                <a:spcPts val="600"/>
              </a:spcBef>
              <a:buFont typeface="+mj-lt"/>
              <a:buAutoNum type="arabicParenR"/>
            </a:pPr>
            <a:r>
              <a:rPr lang="es-PR" sz="2200" b="1" dirty="0">
                <a:latin typeface="Arial" panose="020B0604020202020204" pitchFamily="34" charset="0"/>
                <a:cs typeface="Arial" panose="020B0604020202020204" pitchFamily="34" charset="0"/>
              </a:rPr>
              <a:t>Pagar por los daños</a:t>
            </a:r>
            <a:r>
              <a:rPr lang="es-PR" sz="2200" dirty="0">
                <a:latin typeface="Arial" panose="020B0604020202020204" pitchFamily="34" charset="0"/>
                <a:cs typeface="Arial" panose="020B0604020202020204" pitchFamily="34" charset="0"/>
              </a:rPr>
              <a:t> causados a la unidad o gastos incurridos en la reparación.</a:t>
            </a:r>
          </a:p>
          <a:p>
            <a:pPr marL="0" indent="0">
              <a:buNone/>
            </a:pPr>
            <a:endParaRPr lang="es-US" dirty="0"/>
          </a:p>
        </p:txBody>
      </p:sp>
      <p:sp>
        <p:nvSpPr>
          <p:cNvPr id="2" name="Slide Number Placeholder 1">
            <a:extLst>
              <a:ext uri="{FF2B5EF4-FFF2-40B4-BE49-F238E27FC236}">
                <a16:creationId xmlns:a16="http://schemas.microsoft.com/office/drawing/2014/main" id="{0AE5657F-130C-472C-BEAB-959FF7DD66C4}"/>
              </a:ext>
            </a:extLst>
          </p:cNvPr>
          <p:cNvSpPr>
            <a:spLocks noGrp="1"/>
          </p:cNvSpPr>
          <p:nvPr>
            <p:ph type="sldNum" sz="quarter" idx="12"/>
          </p:nvPr>
        </p:nvSpPr>
        <p:spPr>
          <a:xfrm>
            <a:off x="10830281" y="5837235"/>
            <a:ext cx="683339" cy="365125"/>
          </a:xfrm>
        </p:spPr>
        <p:txBody>
          <a:bodyPr/>
          <a:lstStyle/>
          <a:p>
            <a:fld id="{D57F1E4F-1CFF-5643-939E-217C01CDF565}" type="slidenum">
              <a:rPr lang="en-US" smtClean="0">
                <a:solidFill>
                  <a:schemeClr val="bg1"/>
                </a:solidFill>
              </a:rPr>
              <a:pPr/>
              <a:t>39</a:t>
            </a:fld>
            <a:endParaRPr lang="en-US" dirty="0">
              <a:solidFill>
                <a:schemeClr val="bg1"/>
              </a:solidFill>
            </a:endParaRPr>
          </a:p>
        </p:txBody>
      </p:sp>
      <p:sp>
        <p:nvSpPr>
          <p:cNvPr id="13" name="Title 4">
            <a:extLst>
              <a:ext uri="{FF2B5EF4-FFF2-40B4-BE49-F238E27FC236}">
                <a16:creationId xmlns:a16="http://schemas.microsoft.com/office/drawing/2014/main" id="{92C707A0-1572-4522-8687-5E41B785CDC5}"/>
              </a:ext>
            </a:extLst>
          </p:cNvPr>
          <p:cNvSpPr>
            <a:spLocks noGrp="1"/>
          </p:cNvSpPr>
          <p:nvPr>
            <p:ph type="title"/>
          </p:nvPr>
        </p:nvSpPr>
        <p:spPr>
          <a:xfrm>
            <a:off x="2242704" y="420469"/>
            <a:ext cx="6541966" cy="1482017"/>
          </a:xfrm>
        </p:spPr>
        <p:txBody>
          <a:bodyPr>
            <a:noAutofit/>
          </a:bodyPr>
          <a:lstStyle/>
          <a:p>
            <a:pPr algn="ctr">
              <a:lnSpc>
                <a:spcPct val="90000"/>
              </a:lnSpc>
            </a:pPr>
            <a: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9177</a:t>
            </a:r>
            <a:br>
              <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REGLAMENTO DE ADMINISTRACIÓN</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FLOTA DEL GOBIERNO”</a:t>
            </a:r>
            <a:b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 ASG</a:t>
            </a:r>
            <a:endParaRPr lang="es-US" sz="2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931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8EB4AC-56E1-41BE-BA77-4CC21836EB33}"/>
              </a:ext>
            </a:extLst>
          </p:cNvPr>
          <p:cNvSpPr>
            <a:spLocks noGrp="1"/>
          </p:cNvSpPr>
          <p:nvPr>
            <p:ph type="title"/>
          </p:nvPr>
        </p:nvSpPr>
        <p:spPr>
          <a:xfrm>
            <a:off x="3123028" y="609600"/>
            <a:ext cx="5217538" cy="740898"/>
          </a:xfrm>
        </p:spPr>
        <p:txBody>
          <a:bodyPr>
            <a:normAutofit/>
          </a:bodyPr>
          <a:lstStyle/>
          <a:p>
            <a:r>
              <a:rPr lang="es-PR" b="1" cap="all" dirty="0">
                <a:effectLst>
                  <a:outerShdw blurRad="38100" dist="38100" dir="2700000" algn="tl">
                    <a:srgbClr val="000000">
                      <a:alpha val="43137"/>
                    </a:srgbClr>
                  </a:outerShdw>
                </a:effectLst>
                <a:latin typeface="Arial" pitchFamily="34" charset="0"/>
                <a:cs typeface="Arial" pitchFamily="34" charset="0"/>
              </a:rPr>
              <a:t>BASE LEGAL</a:t>
            </a:r>
            <a:endParaRPr lang="en-US" b="1" dirty="0"/>
          </a:p>
        </p:txBody>
      </p:sp>
      <p:sp>
        <p:nvSpPr>
          <p:cNvPr id="3" name="Content Placeholder 2">
            <a:extLst>
              <a:ext uri="{FF2B5EF4-FFF2-40B4-BE49-F238E27FC236}">
                <a16:creationId xmlns:a16="http://schemas.microsoft.com/office/drawing/2014/main" id="{769A0C58-0E6D-45A0-8FAC-FB0A8DE196FF}"/>
              </a:ext>
            </a:extLst>
          </p:cNvPr>
          <p:cNvSpPr>
            <a:spLocks noGrp="1"/>
          </p:cNvSpPr>
          <p:nvPr>
            <p:ph idx="1"/>
          </p:nvPr>
        </p:nvSpPr>
        <p:spPr>
          <a:xfrm>
            <a:off x="3123028" y="1749561"/>
            <a:ext cx="6708977" cy="4498839"/>
          </a:xfrm>
        </p:spPr>
        <p:txBody>
          <a:bodyPr>
            <a:normAutofit lnSpcReduction="10000"/>
          </a:bodyPr>
          <a:lstStyle/>
          <a:p>
            <a:pPr marL="457200" lvl="1" indent="-457200" algn="just">
              <a:spcBef>
                <a:spcPts val="0"/>
              </a:spcBef>
              <a:buFont typeface="Wingdings" panose="05000000000000000000" pitchFamily="2" charset="2"/>
              <a:buChar char="Ø"/>
            </a:pPr>
            <a:r>
              <a:rPr lang="es-ES_tradnl" altLang="es-PR" sz="2500" dirty="0">
                <a:latin typeface="Arial" panose="020B0604020202020204" pitchFamily="34" charset="0"/>
                <a:cs typeface="Arial" panose="020B0604020202020204" pitchFamily="34" charset="0"/>
              </a:rPr>
              <a:t>La </a:t>
            </a:r>
            <a:r>
              <a:rPr lang="es-ES_tradnl" altLang="es-PR" sz="2500" b="1" dirty="0">
                <a:latin typeface="Arial" panose="020B0604020202020204" pitchFamily="34" charset="0"/>
                <a:cs typeface="Arial" panose="020B0604020202020204" pitchFamily="34" charset="0"/>
              </a:rPr>
              <a:t>Ley 73 de 23 de julio de 2019, “Ley de la Administración de Servicios Generales para la Centralización de las Compras del Gobierno de Puerto Rico de 2019”</a:t>
            </a:r>
            <a:r>
              <a:rPr lang="es-ES_tradnl" altLang="es-PR" sz="2500" dirty="0">
                <a:latin typeface="Arial" panose="020B0604020202020204" pitchFamily="34" charset="0"/>
                <a:cs typeface="Arial" panose="020B0604020202020204" pitchFamily="34" charset="0"/>
              </a:rPr>
              <a:t>, en el  </a:t>
            </a:r>
            <a:r>
              <a:rPr lang="es-ES_tradnl" sz="2500" dirty="0">
                <a:latin typeface="Arial" panose="020B0604020202020204" pitchFamily="34" charset="0"/>
                <a:cs typeface="Arial" panose="020B0604020202020204" pitchFamily="34" charset="0"/>
              </a:rPr>
              <a:t>Artículo 11, inciso (j); </a:t>
            </a:r>
            <a:r>
              <a:rPr lang="es-ES_tradnl" sz="2500" b="1" i="1" dirty="0">
                <a:latin typeface="Arial" panose="020B0604020202020204" pitchFamily="34" charset="0"/>
                <a:cs typeface="Arial" panose="020B0604020202020204" pitchFamily="34" charset="0"/>
              </a:rPr>
              <a:t>“Facultades y Deberes del Administrador”</a:t>
            </a:r>
            <a:r>
              <a:rPr lang="es-ES_tradnl" sz="2500" dirty="0">
                <a:latin typeface="Arial" panose="020B0604020202020204" pitchFamily="34" charset="0"/>
                <a:cs typeface="Arial" panose="020B0604020202020204" pitchFamily="34" charset="0"/>
              </a:rPr>
              <a:t>, dispone que el Administrador de la ASG tiene la facultad de </a:t>
            </a:r>
            <a:r>
              <a:rPr lang="es-ES_tradnl" sz="2500" b="1" i="1" u="sng" dirty="0">
                <a:latin typeface="Arial" panose="020B0604020202020204" pitchFamily="34" charset="0"/>
                <a:cs typeface="Arial" panose="020B0604020202020204" pitchFamily="34" charset="0"/>
              </a:rPr>
              <a:t>adoptar, enmendar y derogar reglamentos</a:t>
            </a:r>
            <a:r>
              <a:rPr lang="es-ES_tradnl" sz="2500" dirty="0">
                <a:latin typeface="Arial" panose="020B0604020202020204" pitchFamily="34" charset="0"/>
                <a:cs typeface="Arial" panose="020B0604020202020204" pitchFamily="34" charset="0"/>
              </a:rPr>
              <a:t> para cumplir con las disposiciones de esta Ley y cualquier otra ley aplicable.</a:t>
            </a:r>
          </a:p>
          <a:p>
            <a:pPr marL="0" lvl="1" indent="0" algn="just">
              <a:spcBef>
                <a:spcPts val="0"/>
              </a:spcBef>
              <a:buNone/>
            </a:pPr>
            <a:endParaRPr lang="es-ES_tradnl" sz="2000" dirty="0">
              <a:latin typeface="Arial" panose="020B0604020202020204" pitchFamily="34" charset="0"/>
              <a:cs typeface="Arial" panose="020B0604020202020204" pitchFamily="34" charset="0"/>
            </a:endParaRPr>
          </a:p>
          <a:p>
            <a:endParaRPr lang="es-US" dirty="0"/>
          </a:p>
        </p:txBody>
      </p:sp>
      <p:pic>
        <p:nvPicPr>
          <p:cNvPr id="6" name="Picture 5" descr="cid:image001.png@01D54C59.43FFDE20">
            <a:extLst>
              <a:ext uri="{FF2B5EF4-FFF2-40B4-BE49-F238E27FC236}">
                <a16:creationId xmlns:a16="http://schemas.microsoft.com/office/drawing/2014/main" id="{26663D07-A2AB-40B9-A669-0052575525D4}"/>
              </a:ext>
            </a:extLst>
          </p:cNvPr>
          <p:cNvPicPr/>
          <p:nvPr/>
        </p:nvPicPr>
        <p:blipFill rotWithShape="1">
          <a:blip r:embed="rId2" r:link="rId3">
            <a:extLst>
              <a:ext uri="{28A0092B-C50C-407E-A947-70E740481C1C}">
                <a14:useLocalDpi xmlns:a14="http://schemas.microsoft.com/office/drawing/2010/main" val="0"/>
              </a:ext>
            </a:extLst>
          </a:blip>
          <a:srcRect t="6447" r="2" b="2207"/>
          <a:stretch>
            <a:fillRect/>
          </a:stretch>
        </p:blipFill>
        <p:spPr bwMode="auto">
          <a:xfrm>
            <a:off x="353777" y="628358"/>
            <a:ext cx="2769251" cy="2269588"/>
          </a:xfrm>
          <a:prstGeom prst="rect">
            <a:avLst/>
          </a:prstGeom>
          <a:solidFill>
            <a:schemeClr val="accent1">
              <a:lumMod val="75000"/>
            </a:schemeClr>
          </a:solidFill>
          <a:ln>
            <a:solidFill>
              <a:schemeClr val="bg1"/>
            </a:solidFill>
          </a:ln>
        </p:spPr>
      </p:pic>
      <p:pic>
        <p:nvPicPr>
          <p:cNvPr id="5" name="Picture 4">
            <a:extLst>
              <a:ext uri="{FF2B5EF4-FFF2-40B4-BE49-F238E27FC236}">
                <a16:creationId xmlns:a16="http://schemas.microsoft.com/office/drawing/2014/main" id="{466E59A3-4F07-4EEE-BCC5-2FDD3AECC127}"/>
              </a:ext>
            </a:extLst>
          </p:cNvPr>
          <p:cNvPicPr>
            <a:picLocks noChangeAspect="1"/>
          </p:cNvPicPr>
          <p:nvPr/>
        </p:nvPicPr>
        <p:blipFill rotWithShape="1">
          <a:blip r:embed="rId4">
            <a:extLst>
              <a:ext uri="{28A0092B-C50C-407E-A947-70E740481C1C}">
                <a14:useLocalDpi xmlns:a14="http://schemas.microsoft.com/office/drawing/2010/main" val="0"/>
              </a:ext>
            </a:extLst>
          </a:blip>
          <a:srcRect l="13454" r="5866" b="-4"/>
          <a:stretch/>
        </p:blipFill>
        <p:spPr>
          <a:xfrm>
            <a:off x="515555" y="3429000"/>
            <a:ext cx="2769251" cy="2601746"/>
          </a:xfrm>
          <a:prstGeom prst="rect">
            <a:avLst/>
          </a:prstGeom>
        </p:spPr>
      </p:pic>
      <p:sp>
        <p:nvSpPr>
          <p:cNvPr id="2" name="Slide Number Placeholder 1">
            <a:extLst>
              <a:ext uri="{FF2B5EF4-FFF2-40B4-BE49-F238E27FC236}">
                <a16:creationId xmlns:a16="http://schemas.microsoft.com/office/drawing/2014/main" id="{4EC6142D-D21D-4D89-82F6-4D3F4A589EB3}"/>
              </a:ext>
            </a:extLst>
          </p:cNvPr>
          <p:cNvSpPr>
            <a:spLocks noGrp="1"/>
          </p:cNvSpPr>
          <p:nvPr>
            <p:ph type="sldNum" sz="quarter" idx="12"/>
          </p:nvPr>
        </p:nvSpPr>
        <p:spPr>
          <a:xfrm>
            <a:off x="10856785" y="6065837"/>
            <a:ext cx="683339" cy="365125"/>
          </a:xfrm>
        </p:spPr>
        <p:txBody>
          <a:bodyPr/>
          <a:lstStyle/>
          <a:p>
            <a:fld id="{D57F1E4F-1CFF-5643-939E-217C01CDF565}"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24302184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BE11-E133-4387-AC1E-DE1E49942A37}"/>
              </a:ext>
            </a:extLst>
          </p:cNvPr>
          <p:cNvSpPr>
            <a:spLocks noGrp="1"/>
          </p:cNvSpPr>
          <p:nvPr>
            <p:ph type="title"/>
          </p:nvPr>
        </p:nvSpPr>
        <p:spPr>
          <a:xfrm>
            <a:off x="2146177" y="539262"/>
            <a:ext cx="6424439" cy="670560"/>
          </a:xfrm>
        </p:spPr>
        <p:txBody>
          <a:bodyPr>
            <a:normAutofit/>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BITÁCORA</a:t>
            </a:r>
            <a:endParaRPr lang="es-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81CE485-2468-4F33-9E55-D040460D1F36}"/>
              </a:ext>
            </a:extLst>
          </p:cNvPr>
          <p:cNvPicPr>
            <a:picLocks noChangeAspect="1"/>
          </p:cNvPicPr>
          <p:nvPr/>
        </p:nvPicPr>
        <p:blipFill rotWithShape="1">
          <a:blip r:embed="rId2"/>
          <a:srcRect l="25683" r="19351" b="-2"/>
          <a:stretch/>
        </p:blipFill>
        <p:spPr>
          <a:xfrm>
            <a:off x="20" y="10"/>
            <a:ext cx="2328794" cy="4236843"/>
          </a:xfrm>
          <a:custGeom>
            <a:avLst/>
            <a:gdLst>
              <a:gd name="connsiteX0" fmla="*/ 0 w 2328814"/>
              <a:gd name="connsiteY0" fmla="*/ 0 h 4236853"/>
              <a:gd name="connsiteX1" fmla="*/ 1674254 w 2328814"/>
              <a:gd name="connsiteY1" fmla="*/ 0 h 4236853"/>
              <a:gd name="connsiteX2" fmla="*/ 2328814 w 2328814"/>
              <a:gd name="connsiteY2" fmla="*/ 4236853 h 4236853"/>
              <a:gd name="connsiteX3" fmla="*/ 16388 w 2328814"/>
              <a:gd name="connsiteY3" fmla="*/ 4236853 h 4236853"/>
              <a:gd name="connsiteX4" fmla="*/ 0 w 2328814"/>
              <a:gd name="connsiteY4" fmla="*/ 4139983 h 4236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814" h="4236853">
                <a:moveTo>
                  <a:pt x="0" y="0"/>
                </a:moveTo>
                <a:lnTo>
                  <a:pt x="1674254" y="0"/>
                </a:lnTo>
                <a:lnTo>
                  <a:pt x="2328814" y="4236853"/>
                </a:lnTo>
                <a:lnTo>
                  <a:pt x="16388" y="4236853"/>
                </a:lnTo>
                <a:lnTo>
                  <a:pt x="0" y="4139983"/>
                </a:lnTo>
                <a:close/>
              </a:path>
            </a:pathLst>
          </a:custGeom>
        </p:spPr>
      </p:pic>
      <p:pic>
        <p:nvPicPr>
          <p:cNvPr id="9" name="Picture 8" descr="cid:image001.png@01D54C59.43FFDE20">
            <a:extLst>
              <a:ext uri="{FF2B5EF4-FFF2-40B4-BE49-F238E27FC236}">
                <a16:creationId xmlns:a16="http://schemas.microsoft.com/office/drawing/2014/main" id="{E869FCBA-DD4A-49A1-9C98-558881516809}"/>
              </a:ext>
            </a:extLst>
          </p:cNvPr>
          <p:cNvPicPr/>
          <p:nvPr/>
        </p:nvPicPr>
        <p:blipFill rotWithShape="1">
          <a:blip r:embed="rId3" r:link="rId4">
            <a:extLst>
              <a:ext uri="{28A0092B-C50C-407E-A947-70E740481C1C}">
                <a14:useLocalDpi xmlns:a14="http://schemas.microsoft.com/office/drawing/2010/main" val="0"/>
              </a:ext>
            </a:extLst>
          </a:blip>
          <a:srcRect l="115" r="6320" b="-3"/>
          <a:stretch>
            <a:fillRect/>
          </a:stretch>
        </p:blipFill>
        <p:spPr bwMode="auto">
          <a:xfrm>
            <a:off x="42333" y="3991089"/>
            <a:ext cx="2717668" cy="2630875"/>
          </a:xfrm>
          <a:custGeom>
            <a:avLst/>
            <a:gdLst>
              <a:gd name="connsiteX0" fmla="*/ 0 w 2717668"/>
              <a:gd name="connsiteY0" fmla="*/ 0 h 2630875"/>
              <a:gd name="connsiteX1" fmla="*/ 2312426 w 2717668"/>
              <a:gd name="connsiteY1" fmla="*/ 0 h 2630875"/>
              <a:gd name="connsiteX2" fmla="*/ 2717668 w 2717668"/>
              <a:gd name="connsiteY2" fmla="*/ 2623063 h 2630875"/>
              <a:gd name="connsiteX3" fmla="*/ 2717668 w 2717668"/>
              <a:gd name="connsiteY3" fmla="*/ 2630875 h 2630875"/>
              <a:gd name="connsiteX4" fmla="*/ 445069 w 2717668"/>
              <a:gd name="connsiteY4" fmla="*/ 2630875 h 2630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668" h="2630875">
                <a:moveTo>
                  <a:pt x="0" y="0"/>
                </a:moveTo>
                <a:lnTo>
                  <a:pt x="2312426" y="0"/>
                </a:lnTo>
                <a:lnTo>
                  <a:pt x="2717668" y="2623063"/>
                </a:lnTo>
                <a:lnTo>
                  <a:pt x="2717668" y="2630875"/>
                </a:lnTo>
                <a:lnTo>
                  <a:pt x="445069" y="2630875"/>
                </a:lnTo>
                <a:close/>
              </a:path>
            </a:pathLst>
          </a:custGeom>
          <a:noFill/>
        </p:spPr>
      </p:pic>
      <p:sp>
        <p:nvSpPr>
          <p:cNvPr id="3" name="Content Placeholder 2">
            <a:extLst>
              <a:ext uri="{FF2B5EF4-FFF2-40B4-BE49-F238E27FC236}">
                <a16:creationId xmlns:a16="http://schemas.microsoft.com/office/drawing/2014/main" id="{9BA17801-96D4-404D-8657-B6C1469EF3AE}"/>
              </a:ext>
            </a:extLst>
          </p:cNvPr>
          <p:cNvSpPr>
            <a:spLocks noGrp="1"/>
          </p:cNvSpPr>
          <p:nvPr>
            <p:ph idx="1"/>
          </p:nvPr>
        </p:nvSpPr>
        <p:spPr>
          <a:xfrm>
            <a:off x="2237496" y="1488613"/>
            <a:ext cx="7764633" cy="5004952"/>
          </a:xfrm>
        </p:spPr>
        <p:txBody>
          <a:bodyPr>
            <a:normAutofit fontScale="77500" lnSpcReduction="20000"/>
          </a:bodyPr>
          <a:lstStyle/>
          <a:p>
            <a:pPr algn="just">
              <a:lnSpc>
                <a:spcPct val="120000"/>
              </a:lnSpc>
              <a:spcBef>
                <a:spcPts val="0"/>
              </a:spcBef>
              <a:buFont typeface="Wingdings" panose="05000000000000000000" pitchFamily="2" charset="2"/>
              <a:buChar char="Ø"/>
            </a:pPr>
            <a:r>
              <a:rPr lang="es-US" sz="2300" dirty="0">
                <a:latin typeface="Arial" panose="020B0604020202020204" pitchFamily="34" charset="0"/>
                <a:cs typeface="Arial" panose="020B0604020202020204" pitchFamily="34" charset="0"/>
              </a:rPr>
              <a:t>La </a:t>
            </a:r>
            <a:r>
              <a:rPr lang="es-US" sz="2300" b="1" dirty="0">
                <a:latin typeface="Arial" panose="020B0604020202020204" pitchFamily="34" charset="0"/>
                <a:cs typeface="Arial" panose="020B0604020202020204" pitchFamily="34" charset="0"/>
              </a:rPr>
              <a:t>“Bitácora”</a:t>
            </a:r>
            <a:r>
              <a:rPr lang="es-US" sz="2300" dirty="0">
                <a:latin typeface="Arial" panose="020B0604020202020204" pitchFamily="34" charset="0"/>
                <a:cs typeface="Arial" panose="020B0604020202020204" pitchFamily="34" charset="0"/>
              </a:rPr>
              <a:t>, es el </a:t>
            </a:r>
            <a:r>
              <a:rPr lang="es-US" sz="2300" b="1" dirty="0">
                <a:latin typeface="Arial" panose="020B0604020202020204" pitchFamily="34" charset="0"/>
                <a:cs typeface="Arial" panose="020B0604020202020204" pitchFamily="34" charset="0"/>
              </a:rPr>
              <a:t>“expediente de carátula gruesa”</a:t>
            </a:r>
            <a:r>
              <a:rPr lang="es-US" sz="2300" dirty="0">
                <a:latin typeface="Arial" panose="020B0604020202020204" pitchFamily="34" charset="0"/>
                <a:cs typeface="Arial" panose="020B0604020202020204" pitchFamily="34" charset="0"/>
              </a:rPr>
              <a:t> que irá en el compartimiento delantero de cada vehículo oficial del gobierno y contendrá lo siguiente:</a:t>
            </a:r>
          </a:p>
          <a:p>
            <a:pPr marL="0" indent="0" algn="just">
              <a:lnSpc>
                <a:spcPct val="120000"/>
              </a:lnSpc>
              <a:spcBef>
                <a:spcPts val="0"/>
              </a:spcBef>
              <a:buNone/>
            </a:pPr>
            <a:endParaRPr lang="es-US" sz="2300" dirty="0">
              <a:latin typeface="Arial" panose="020B0604020202020204" pitchFamily="34" charset="0"/>
              <a:cs typeface="Arial" panose="020B0604020202020204" pitchFamily="34" charset="0"/>
            </a:endParaRPr>
          </a:p>
          <a:p>
            <a:pPr lvl="1" algn="just">
              <a:lnSpc>
                <a:spcPct val="120000"/>
              </a:lnSpc>
              <a:spcBef>
                <a:spcPts val="0"/>
              </a:spcBef>
              <a:buFont typeface="Wingdings" pitchFamily="2" charset="2"/>
              <a:buChar char="§"/>
            </a:pPr>
            <a:r>
              <a:rPr lang="es-US" sz="2300" dirty="0">
                <a:latin typeface="Arial" panose="020B0604020202020204" pitchFamily="34" charset="0"/>
                <a:cs typeface="Arial" panose="020B0604020202020204" pitchFamily="34" charset="0"/>
              </a:rPr>
              <a:t>Formulario de “Inspección General” diaria del vehículo y de equipo adicional.</a:t>
            </a:r>
          </a:p>
          <a:p>
            <a:pPr lvl="1" algn="just">
              <a:lnSpc>
                <a:spcPct val="120000"/>
              </a:lnSpc>
              <a:spcBef>
                <a:spcPts val="0"/>
              </a:spcBef>
              <a:buFont typeface="Wingdings" pitchFamily="2" charset="2"/>
              <a:buChar char="§"/>
            </a:pPr>
            <a:r>
              <a:rPr lang="es-US" sz="2300" dirty="0">
                <a:latin typeface="Arial" panose="020B0604020202020204" pitchFamily="34" charset="0"/>
                <a:cs typeface="Arial" panose="020B0604020202020204" pitchFamily="34" charset="0"/>
              </a:rPr>
              <a:t>Formulario SC-1060 “Aviso de Accidente”.</a:t>
            </a:r>
            <a:endParaRPr lang="es-US" sz="2300" b="1" dirty="0">
              <a:latin typeface="Arial" panose="020B0604020202020204" pitchFamily="34" charset="0"/>
              <a:cs typeface="Arial" panose="020B0604020202020204" pitchFamily="34" charset="0"/>
            </a:endParaRPr>
          </a:p>
          <a:p>
            <a:pPr lvl="1" algn="just">
              <a:lnSpc>
                <a:spcPct val="120000"/>
              </a:lnSpc>
              <a:spcBef>
                <a:spcPts val="0"/>
              </a:spcBef>
              <a:buFont typeface="Wingdings" pitchFamily="2" charset="2"/>
              <a:buChar char="§"/>
            </a:pPr>
            <a:r>
              <a:rPr lang="es-US" sz="2300" dirty="0">
                <a:latin typeface="Arial" panose="020B0604020202020204" pitchFamily="34" charset="0"/>
                <a:cs typeface="Arial" panose="020B0604020202020204" pitchFamily="34" charset="0"/>
              </a:rPr>
              <a:t>Recibo diario por gastos de combustible y lubricantes.</a:t>
            </a:r>
          </a:p>
          <a:p>
            <a:pPr lvl="1" algn="just">
              <a:lnSpc>
                <a:spcPct val="120000"/>
              </a:lnSpc>
              <a:spcBef>
                <a:spcPts val="0"/>
              </a:spcBef>
              <a:buFont typeface="Wingdings" pitchFamily="2" charset="2"/>
              <a:buChar char="§"/>
            </a:pPr>
            <a:r>
              <a:rPr lang="es-US" sz="2300" dirty="0">
                <a:latin typeface="Arial" panose="020B0604020202020204" pitchFamily="34" charset="0"/>
                <a:cs typeface="Arial" panose="020B0604020202020204" pitchFamily="34" charset="0"/>
              </a:rPr>
              <a:t>Tarjetas de crédito.</a:t>
            </a:r>
          </a:p>
          <a:p>
            <a:pPr algn="just">
              <a:lnSpc>
                <a:spcPct val="120000"/>
              </a:lnSpc>
              <a:spcBef>
                <a:spcPts val="0"/>
              </a:spcBef>
              <a:buFont typeface="Wingdings" pitchFamily="2" charset="2"/>
              <a:buNone/>
            </a:pPr>
            <a:endParaRPr lang="es-US" sz="2300" dirty="0">
              <a:latin typeface="Arial" panose="020B0604020202020204" pitchFamily="34" charset="0"/>
              <a:cs typeface="Arial" panose="020B0604020202020204" pitchFamily="34" charset="0"/>
            </a:endParaRPr>
          </a:p>
          <a:p>
            <a:pPr algn="just">
              <a:lnSpc>
                <a:spcPct val="120000"/>
              </a:lnSpc>
              <a:spcBef>
                <a:spcPts val="0"/>
              </a:spcBef>
              <a:buFont typeface="Wingdings" panose="05000000000000000000" pitchFamily="2" charset="2"/>
              <a:buChar char="Ø"/>
            </a:pPr>
            <a:r>
              <a:rPr lang="es-US" sz="2300" dirty="0">
                <a:latin typeface="Arial" panose="020B0604020202020204" pitchFamily="34" charset="0"/>
                <a:cs typeface="Arial" panose="020B0604020202020204" pitchFamily="34" charset="0"/>
              </a:rPr>
              <a:t>Dicho “expediente” tiene el </a:t>
            </a:r>
            <a:r>
              <a:rPr lang="es-US" sz="2300" b="1" dirty="0">
                <a:latin typeface="Arial" panose="020B0604020202020204" pitchFamily="34" charset="0"/>
                <a:cs typeface="Arial" panose="020B0604020202020204" pitchFamily="34" charset="0"/>
              </a:rPr>
              <a:t>propósito</a:t>
            </a:r>
            <a:r>
              <a:rPr lang="es-US" sz="2300" dirty="0">
                <a:latin typeface="Arial" panose="020B0604020202020204" pitchFamily="34" charset="0"/>
                <a:cs typeface="Arial" panose="020B0604020202020204" pitchFamily="34" charset="0"/>
              </a:rPr>
              <a:t> de tener un récord completo y exacto de toda la información relacionada al vehículo oficial, el cual facilitará determinar lo siguiente:</a:t>
            </a:r>
          </a:p>
          <a:p>
            <a:pPr algn="just">
              <a:lnSpc>
                <a:spcPct val="120000"/>
              </a:lnSpc>
              <a:spcBef>
                <a:spcPts val="0"/>
              </a:spcBef>
              <a:buFont typeface="Wingdings" pitchFamily="2" charset="2"/>
              <a:buNone/>
            </a:pPr>
            <a:endParaRPr lang="es-US" sz="2300" dirty="0">
              <a:latin typeface="Arial" panose="020B0604020202020204" pitchFamily="34" charset="0"/>
              <a:cs typeface="Arial" panose="020B0604020202020204" pitchFamily="34" charset="0"/>
            </a:endParaRPr>
          </a:p>
          <a:p>
            <a:pPr lvl="1" algn="just">
              <a:lnSpc>
                <a:spcPct val="120000"/>
              </a:lnSpc>
              <a:spcBef>
                <a:spcPts val="0"/>
              </a:spcBef>
              <a:buFont typeface="Wingdings" pitchFamily="2" charset="2"/>
              <a:buChar char="§"/>
            </a:pPr>
            <a:r>
              <a:rPr lang="es-US" sz="2300" dirty="0">
                <a:latin typeface="Arial" panose="020B0604020202020204" pitchFamily="34" charset="0"/>
                <a:cs typeface="Arial" panose="020B0604020202020204" pitchFamily="34" charset="0"/>
              </a:rPr>
              <a:t> si está rindiendo al máximo de su capacidad.</a:t>
            </a:r>
          </a:p>
          <a:p>
            <a:pPr lvl="1" algn="just">
              <a:lnSpc>
                <a:spcPct val="120000"/>
              </a:lnSpc>
              <a:spcBef>
                <a:spcPts val="0"/>
              </a:spcBef>
              <a:buFont typeface="Wingdings" pitchFamily="2" charset="2"/>
              <a:buChar char="§"/>
            </a:pPr>
            <a:r>
              <a:rPr lang="es-US" sz="2300" dirty="0">
                <a:latin typeface="Arial" panose="020B0604020202020204" pitchFamily="34" charset="0"/>
                <a:cs typeface="Arial" panose="020B0604020202020204" pitchFamily="34" charset="0"/>
              </a:rPr>
              <a:t> si se está usando correctamente.</a:t>
            </a:r>
          </a:p>
          <a:p>
            <a:pPr lvl="1" algn="just">
              <a:lnSpc>
                <a:spcPct val="120000"/>
              </a:lnSpc>
              <a:spcBef>
                <a:spcPts val="0"/>
              </a:spcBef>
              <a:buFont typeface="Wingdings" pitchFamily="2" charset="2"/>
              <a:buChar char="§"/>
            </a:pPr>
            <a:r>
              <a:rPr lang="es-US" sz="2300" dirty="0">
                <a:latin typeface="Arial" panose="020B0604020202020204" pitchFamily="34" charset="0"/>
                <a:cs typeface="Arial" panose="020B0604020202020204" pitchFamily="34" charset="0"/>
              </a:rPr>
              <a:t> si se le está dando el mantenimiento adecuado.</a:t>
            </a:r>
          </a:p>
          <a:p>
            <a:pPr>
              <a:buFont typeface="Wingdings" panose="05000000000000000000" pitchFamily="2" charset="2"/>
              <a:buChar char="Ø"/>
            </a:pPr>
            <a:endParaRPr lang="es-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71D9DD0-6F70-442C-8563-10388FCFB87A}"/>
              </a:ext>
            </a:extLst>
          </p:cNvPr>
          <p:cNvSpPr>
            <a:spLocks noGrp="1"/>
          </p:cNvSpPr>
          <p:nvPr>
            <p:ph type="sldNum" sz="quarter" idx="12"/>
          </p:nvPr>
        </p:nvSpPr>
        <p:spPr>
          <a:xfrm>
            <a:off x="10724263" y="5842580"/>
            <a:ext cx="683339" cy="365125"/>
          </a:xfrm>
        </p:spPr>
        <p:txBody>
          <a:bodyPr/>
          <a:lstStyle/>
          <a:p>
            <a:fld id="{D57F1E4F-1CFF-5643-939E-217C01CDF565}"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42201090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4D203D-56D6-45CE-B26F-343E730D8EC2}"/>
              </a:ext>
            </a:extLst>
          </p:cNvPr>
          <p:cNvSpPr>
            <a:spLocks noGrp="1"/>
          </p:cNvSpPr>
          <p:nvPr>
            <p:ph type="title"/>
          </p:nvPr>
        </p:nvSpPr>
        <p:spPr>
          <a:xfrm>
            <a:off x="2733540" y="594293"/>
            <a:ext cx="5114776" cy="642425"/>
          </a:xfrm>
        </p:spPr>
        <p:txBody>
          <a:bodyPr>
            <a:normAutofit/>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TARJETA DE FLOTA</a:t>
            </a:r>
            <a:endParaRPr lang="es-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ECB8895-3CA6-4126-8DA7-9FA5DA453CF4}"/>
              </a:ext>
            </a:extLst>
          </p:cNvPr>
          <p:cNvSpPr>
            <a:spLocks noGrp="1"/>
          </p:cNvSpPr>
          <p:nvPr>
            <p:ph idx="1"/>
          </p:nvPr>
        </p:nvSpPr>
        <p:spPr>
          <a:xfrm>
            <a:off x="2813538" y="1539902"/>
            <a:ext cx="7085836" cy="4980167"/>
          </a:xfrm>
        </p:spPr>
        <p:txBody>
          <a:bodyPr>
            <a:normAutofit/>
          </a:bodyPr>
          <a:lstStyle/>
          <a:p>
            <a:pPr algn="just">
              <a:lnSpc>
                <a:spcPct val="90000"/>
              </a:lnSpc>
            </a:pPr>
            <a:r>
              <a:rPr lang="es-US" dirty="0">
                <a:latin typeface="Arial" panose="020B0604020202020204" pitchFamily="34" charset="0"/>
                <a:cs typeface="Arial" panose="020B0604020202020204" pitchFamily="34" charset="0"/>
              </a:rPr>
              <a:t>Los Gerentes de Transportación y los Gerentes Auxiliares de las agencias de la Rama Ejecutiva, tienen la responsabilidad de </a:t>
            </a:r>
            <a:r>
              <a:rPr lang="es-US" b="1" dirty="0">
                <a:latin typeface="Arial" panose="020B0604020202020204" pitchFamily="34" charset="0"/>
                <a:cs typeface="Arial" panose="020B0604020202020204" pitchFamily="34" charset="0"/>
              </a:rPr>
              <a:t>identificar todos los vehículos oficiales con la “Tarjeta de Flota”</a:t>
            </a:r>
            <a:r>
              <a:rPr lang="es-US" dirty="0">
                <a:latin typeface="Arial" panose="020B0604020202020204" pitchFamily="34" charset="0"/>
                <a:cs typeface="Arial" panose="020B0604020202020204" pitchFamily="34" charset="0"/>
              </a:rPr>
              <a:t> expedida por el Programa de Transporte de la ASG.</a:t>
            </a:r>
          </a:p>
          <a:p>
            <a:pPr algn="just">
              <a:lnSpc>
                <a:spcPct val="90000"/>
              </a:lnSpc>
            </a:pPr>
            <a:r>
              <a:rPr lang="es-US" dirty="0">
                <a:latin typeface="Arial" panose="020B0604020202020204" pitchFamily="34" charset="0"/>
                <a:cs typeface="Arial" panose="020B0604020202020204" pitchFamily="34" charset="0"/>
              </a:rPr>
              <a:t>Con la </a:t>
            </a:r>
            <a:r>
              <a:rPr lang="es-US" b="1" dirty="0">
                <a:latin typeface="Arial" panose="020B0604020202020204" pitchFamily="34" charset="0"/>
                <a:cs typeface="Arial" panose="020B0604020202020204" pitchFamily="34" charset="0"/>
              </a:rPr>
              <a:t>“Tarjeta de Flota”</a:t>
            </a:r>
            <a:r>
              <a:rPr lang="es-US" dirty="0">
                <a:latin typeface="Arial" panose="020B0604020202020204" pitchFamily="34" charset="0"/>
                <a:cs typeface="Arial" panose="020B0604020202020204" pitchFamily="34" charset="0"/>
              </a:rPr>
              <a:t>, siempre y cuando exhiban la tablilla “GE”, </a:t>
            </a:r>
            <a:r>
              <a:rPr lang="es-US" b="1" dirty="0">
                <a:latin typeface="Arial" panose="020B0604020202020204" pitchFamily="34" charset="0"/>
                <a:cs typeface="Arial" panose="020B0604020202020204" pitchFamily="34" charset="0"/>
              </a:rPr>
              <a:t>podrán obtener los siguientes servicios</a:t>
            </a:r>
            <a:r>
              <a:rPr lang="es-US" dirty="0">
                <a:latin typeface="Arial" panose="020B0604020202020204" pitchFamily="34" charset="0"/>
                <a:cs typeface="Arial" panose="020B0604020202020204" pitchFamily="34" charset="0"/>
              </a:rPr>
              <a:t>:</a:t>
            </a:r>
          </a:p>
          <a:p>
            <a:pPr marL="0" indent="0" algn="just">
              <a:lnSpc>
                <a:spcPct val="90000"/>
              </a:lnSpc>
              <a:spcBef>
                <a:spcPts val="0"/>
              </a:spcBef>
              <a:buNone/>
            </a:pPr>
            <a:endParaRPr lang="es-US" dirty="0">
              <a:latin typeface="Arial" panose="020B0604020202020204" pitchFamily="34" charset="0"/>
              <a:cs typeface="Arial" panose="020B0604020202020204" pitchFamily="34" charset="0"/>
            </a:endParaRPr>
          </a:p>
          <a:p>
            <a:pPr lvl="1" algn="just">
              <a:lnSpc>
                <a:spcPct val="90000"/>
              </a:lnSpc>
              <a:spcBef>
                <a:spcPts val="0"/>
              </a:spcBef>
              <a:buFont typeface="Wingdings" pitchFamily="2" charset="2"/>
              <a:buChar char="§"/>
            </a:pPr>
            <a:r>
              <a:rPr lang="es-US" sz="1800" dirty="0">
                <a:latin typeface="Arial" panose="020B0604020202020204" pitchFamily="34" charset="0"/>
                <a:cs typeface="Arial" panose="020B0604020202020204" pitchFamily="34" charset="0"/>
              </a:rPr>
              <a:t>Combustible – estaciones privadas, según contrato.</a:t>
            </a:r>
          </a:p>
          <a:p>
            <a:pPr lvl="1" algn="just">
              <a:lnSpc>
                <a:spcPct val="90000"/>
              </a:lnSpc>
              <a:spcBef>
                <a:spcPts val="0"/>
              </a:spcBef>
              <a:buFont typeface="Wingdings" pitchFamily="2" charset="2"/>
              <a:buChar char="§"/>
            </a:pPr>
            <a:r>
              <a:rPr lang="es-US" sz="1800" dirty="0">
                <a:latin typeface="Arial" panose="020B0604020202020204" pitchFamily="34" charset="0"/>
                <a:cs typeface="Arial" panose="020B0604020202020204" pitchFamily="34" charset="0"/>
              </a:rPr>
              <a:t>Cambio de filtro y aceite – estaciones privadas, según contrato.</a:t>
            </a:r>
          </a:p>
          <a:p>
            <a:pPr lvl="1" algn="just">
              <a:lnSpc>
                <a:spcPct val="90000"/>
              </a:lnSpc>
              <a:spcBef>
                <a:spcPts val="0"/>
              </a:spcBef>
              <a:buFont typeface="Wingdings" pitchFamily="2" charset="2"/>
              <a:buChar char="§"/>
            </a:pPr>
            <a:r>
              <a:rPr lang="es-US" sz="1800" dirty="0">
                <a:latin typeface="Arial" panose="020B0604020202020204" pitchFamily="34" charset="0"/>
                <a:cs typeface="Arial" panose="020B0604020202020204" pitchFamily="34" charset="0"/>
              </a:rPr>
              <a:t>Cualquier otro servicio estipulado en el contrato del año específico.</a:t>
            </a:r>
          </a:p>
          <a:p>
            <a:pPr marL="0" indent="0" algn="just">
              <a:lnSpc>
                <a:spcPct val="90000"/>
              </a:lnSpc>
              <a:spcBef>
                <a:spcPts val="0"/>
              </a:spcBef>
              <a:buNone/>
            </a:pPr>
            <a:endParaRPr lang="es-US" dirty="0">
              <a:latin typeface="Arial" panose="020B0604020202020204" pitchFamily="34" charset="0"/>
              <a:cs typeface="Arial" panose="020B0604020202020204" pitchFamily="34" charset="0"/>
            </a:endParaRPr>
          </a:p>
          <a:p>
            <a:pPr algn="just">
              <a:lnSpc>
                <a:spcPct val="90000"/>
              </a:lnSpc>
              <a:spcBef>
                <a:spcPts val="0"/>
              </a:spcBef>
              <a:buFont typeface="Arial" panose="020B0604020202020204" pitchFamily="34" charset="0"/>
              <a:buChar char="►"/>
            </a:pPr>
            <a:r>
              <a:rPr lang="es-US" dirty="0">
                <a:latin typeface="Arial" panose="020B0604020202020204" pitchFamily="34" charset="0"/>
                <a:cs typeface="Arial" panose="020B0604020202020204" pitchFamily="34" charset="0"/>
              </a:rPr>
              <a:t>La </a:t>
            </a:r>
            <a:r>
              <a:rPr lang="es-US" b="1" dirty="0">
                <a:latin typeface="Arial" panose="020B0604020202020204" pitchFamily="34" charset="0"/>
                <a:cs typeface="Arial" panose="020B0604020202020204" pitchFamily="34" charset="0"/>
              </a:rPr>
              <a:t>“Tarjeta de Flota”</a:t>
            </a:r>
            <a:r>
              <a:rPr lang="es-US" dirty="0">
                <a:latin typeface="Arial" panose="020B0604020202020204" pitchFamily="34" charset="0"/>
                <a:cs typeface="Arial" panose="020B0604020202020204" pitchFamily="34" charset="0"/>
              </a:rPr>
              <a:t>, se mantendrá en el llavero del vehículo de manera que pueda estar custodiada siempre.</a:t>
            </a:r>
          </a:p>
          <a:p>
            <a:pPr algn="just">
              <a:lnSpc>
                <a:spcPct val="90000"/>
              </a:lnSpc>
              <a:spcBef>
                <a:spcPts val="0"/>
              </a:spcBef>
              <a:buFont typeface="Arial" panose="020B0604020202020204" pitchFamily="34" charset="0"/>
              <a:buChar char="►"/>
            </a:pPr>
            <a:endParaRPr lang="es-US" dirty="0">
              <a:latin typeface="Arial" panose="020B0604020202020204" pitchFamily="34" charset="0"/>
              <a:cs typeface="Arial" panose="020B0604020202020204" pitchFamily="34" charset="0"/>
            </a:endParaRPr>
          </a:p>
          <a:p>
            <a:pPr algn="just">
              <a:lnSpc>
                <a:spcPct val="90000"/>
              </a:lnSpc>
              <a:spcBef>
                <a:spcPts val="0"/>
              </a:spcBef>
              <a:buFont typeface="Arial" panose="020B0604020202020204" pitchFamily="34" charset="0"/>
              <a:buChar char="►"/>
            </a:pPr>
            <a:r>
              <a:rPr lang="es-US" dirty="0">
                <a:latin typeface="Arial" panose="020B0604020202020204" pitchFamily="34" charset="0"/>
                <a:cs typeface="Arial" panose="020B0604020202020204" pitchFamily="34" charset="0"/>
              </a:rPr>
              <a:t>Si el vehículo va a taller de servicio </a:t>
            </a:r>
            <a:r>
              <a:rPr lang="es-US" b="1" dirty="0">
                <a:latin typeface="Arial" panose="020B0604020202020204" pitchFamily="34" charset="0"/>
                <a:cs typeface="Arial" panose="020B0604020202020204" pitchFamily="34" charset="0"/>
              </a:rPr>
              <a:t>NO INCLUIR  </a:t>
            </a:r>
            <a:r>
              <a:rPr lang="es-US" dirty="0">
                <a:latin typeface="Arial" panose="020B0604020202020204" pitchFamily="34" charset="0"/>
                <a:cs typeface="Arial" panose="020B0604020202020204" pitchFamily="34" charset="0"/>
              </a:rPr>
              <a:t>la</a:t>
            </a:r>
            <a:r>
              <a:rPr lang="es-US" b="1" dirty="0">
                <a:latin typeface="Arial" panose="020B0604020202020204" pitchFamily="34" charset="0"/>
                <a:cs typeface="Arial" panose="020B0604020202020204" pitchFamily="34" charset="0"/>
              </a:rPr>
              <a:t> “Tarjeta de Flota”.</a:t>
            </a:r>
            <a:endParaRPr lang="es-US" dirty="0">
              <a:latin typeface="Arial" panose="020B0604020202020204" pitchFamily="34" charset="0"/>
              <a:cs typeface="Arial" panose="020B0604020202020204" pitchFamily="34" charset="0"/>
            </a:endParaRPr>
          </a:p>
          <a:p>
            <a:pPr>
              <a:lnSpc>
                <a:spcPct val="90000"/>
              </a:lnSpc>
            </a:pPr>
            <a:endParaRPr lang="es-US" sz="1400" dirty="0"/>
          </a:p>
        </p:txBody>
      </p:sp>
      <p:pic>
        <p:nvPicPr>
          <p:cNvPr id="10244" name="Picture 4" descr="Resultado de imagen para imagenes de tarjeta de combustible">
            <a:extLst>
              <a:ext uri="{FF2B5EF4-FFF2-40B4-BE49-F238E27FC236}">
                <a16:creationId xmlns:a16="http://schemas.microsoft.com/office/drawing/2014/main" id="{34400600-8C20-48A1-83B3-9FE8558C06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17761">
            <a:off x="412886" y="3804571"/>
            <a:ext cx="252068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id:image001.png@01D54C59.43FFDE20">
            <a:extLst>
              <a:ext uri="{FF2B5EF4-FFF2-40B4-BE49-F238E27FC236}">
                <a16:creationId xmlns:a16="http://schemas.microsoft.com/office/drawing/2014/main" id="{D096EB8D-3F6F-4599-BA83-5EC1A935A1AE}"/>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56193" y="401802"/>
            <a:ext cx="1777347" cy="1638291"/>
          </a:xfrm>
          <a:prstGeom prst="rect">
            <a:avLst/>
          </a:prstGeom>
          <a:noFill/>
          <a:ln>
            <a:noFill/>
          </a:ln>
        </p:spPr>
      </p:pic>
      <p:sp>
        <p:nvSpPr>
          <p:cNvPr id="2" name="Slide Number Placeholder 1">
            <a:extLst>
              <a:ext uri="{FF2B5EF4-FFF2-40B4-BE49-F238E27FC236}">
                <a16:creationId xmlns:a16="http://schemas.microsoft.com/office/drawing/2014/main" id="{098B881D-3684-4638-913E-CC0C15273AFF}"/>
              </a:ext>
            </a:extLst>
          </p:cNvPr>
          <p:cNvSpPr>
            <a:spLocks noGrp="1"/>
          </p:cNvSpPr>
          <p:nvPr>
            <p:ph type="sldNum" sz="quarter" idx="12"/>
          </p:nvPr>
        </p:nvSpPr>
        <p:spPr>
          <a:xfrm>
            <a:off x="10711010" y="5652944"/>
            <a:ext cx="858137" cy="509228"/>
          </a:xfrm>
        </p:spPr>
        <p:txBody>
          <a:bodyPr/>
          <a:lstStyle/>
          <a:p>
            <a:fld id="{D57F1E4F-1CFF-5643-939E-217C01CDF565}"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24362385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4D203D-56D6-45CE-B26F-343E730D8EC2}"/>
              </a:ext>
            </a:extLst>
          </p:cNvPr>
          <p:cNvSpPr>
            <a:spLocks noGrp="1"/>
          </p:cNvSpPr>
          <p:nvPr>
            <p:ph type="title"/>
          </p:nvPr>
        </p:nvSpPr>
        <p:spPr>
          <a:xfrm>
            <a:off x="2733540" y="594293"/>
            <a:ext cx="5114776" cy="642425"/>
          </a:xfrm>
        </p:spPr>
        <p:txBody>
          <a:bodyPr>
            <a:normAutofit/>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TARJETA DE FLOTA</a:t>
            </a:r>
            <a:endParaRPr lang="es-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 name="Picture 10" descr="cid:image001.png@01D54C59.43FFDE20">
            <a:extLst>
              <a:ext uri="{FF2B5EF4-FFF2-40B4-BE49-F238E27FC236}">
                <a16:creationId xmlns:a16="http://schemas.microsoft.com/office/drawing/2014/main" id="{D096EB8D-3F6F-4599-BA83-5EC1A935A1AE}"/>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56193" y="401802"/>
            <a:ext cx="1777347" cy="1638291"/>
          </a:xfrm>
          <a:prstGeom prst="rect">
            <a:avLst/>
          </a:prstGeom>
          <a:noFill/>
          <a:ln>
            <a:noFill/>
          </a:ln>
        </p:spPr>
      </p:pic>
      <p:sp>
        <p:nvSpPr>
          <p:cNvPr id="2" name="Slide Number Placeholder 1">
            <a:extLst>
              <a:ext uri="{FF2B5EF4-FFF2-40B4-BE49-F238E27FC236}">
                <a16:creationId xmlns:a16="http://schemas.microsoft.com/office/drawing/2014/main" id="{098B881D-3684-4638-913E-CC0C15273AFF}"/>
              </a:ext>
            </a:extLst>
          </p:cNvPr>
          <p:cNvSpPr>
            <a:spLocks noGrp="1"/>
          </p:cNvSpPr>
          <p:nvPr>
            <p:ph type="sldNum" sz="quarter" idx="12"/>
          </p:nvPr>
        </p:nvSpPr>
        <p:spPr>
          <a:xfrm>
            <a:off x="10711010" y="5652944"/>
            <a:ext cx="858137" cy="509228"/>
          </a:xfrm>
        </p:spPr>
        <p:txBody>
          <a:bodyPr/>
          <a:lstStyle/>
          <a:p>
            <a:fld id="{D57F1E4F-1CFF-5643-939E-217C01CDF565}" type="slidenum">
              <a:rPr lang="en-US" smtClean="0">
                <a:solidFill>
                  <a:schemeClr val="bg1"/>
                </a:solidFill>
              </a:rPr>
              <a:pPr/>
              <a:t>42</a:t>
            </a:fld>
            <a:endParaRPr lang="en-US" dirty="0">
              <a:solidFill>
                <a:schemeClr val="bg1"/>
              </a:solidFill>
            </a:endParaRPr>
          </a:p>
        </p:txBody>
      </p:sp>
      <p:graphicFrame>
        <p:nvGraphicFramePr>
          <p:cNvPr id="7" name="Object 6">
            <a:extLst>
              <a:ext uri="{FF2B5EF4-FFF2-40B4-BE49-F238E27FC236}">
                <a16:creationId xmlns:a16="http://schemas.microsoft.com/office/drawing/2014/main" id="{E9D62E1E-3E40-43F4-88D1-DBF5068598C4}"/>
              </a:ext>
            </a:extLst>
          </p:cNvPr>
          <p:cNvGraphicFramePr>
            <a:graphicFrameLocks noChangeAspect="1"/>
          </p:cNvGraphicFramePr>
          <p:nvPr>
            <p:extLst>
              <p:ext uri="{D42A27DB-BD31-4B8C-83A1-F6EECF244321}">
                <p14:modId xmlns:p14="http://schemas.microsoft.com/office/powerpoint/2010/main" val="1811207341"/>
              </p:ext>
            </p:extLst>
          </p:nvPr>
        </p:nvGraphicFramePr>
        <p:xfrm>
          <a:off x="2660653" y="1429209"/>
          <a:ext cx="6271313" cy="4846015"/>
        </p:xfrm>
        <a:graphic>
          <a:graphicData uri="http://schemas.openxmlformats.org/presentationml/2006/ole">
            <mc:AlternateContent xmlns:mc="http://schemas.openxmlformats.org/markup-compatibility/2006">
              <mc:Choice xmlns:v="urn:schemas-microsoft-com:vml" Requires="v">
                <p:oleObj name="Acrobat Document" r:id="rId4" imgW="7543611" imgH="5829260" progId="AcroExch.Document.DC">
                  <p:embed/>
                </p:oleObj>
              </mc:Choice>
              <mc:Fallback>
                <p:oleObj name="Acrobat Document" r:id="rId4" imgW="7543611" imgH="5829260" progId="AcroExch.Document.DC">
                  <p:embed/>
                  <p:pic>
                    <p:nvPicPr>
                      <p:cNvPr id="7" name="Object 6">
                        <a:extLst>
                          <a:ext uri="{FF2B5EF4-FFF2-40B4-BE49-F238E27FC236}">
                            <a16:creationId xmlns:a16="http://schemas.microsoft.com/office/drawing/2014/main" id="{E9D62E1E-3E40-43F4-88D1-DBF5068598C4}"/>
                          </a:ext>
                        </a:extLst>
                      </p:cNvPr>
                      <p:cNvPicPr/>
                      <p:nvPr/>
                    </p:nvPicPr>
                    <p:blipFill>
                      <a:blip r:embed="rId5"/>
                      <a:stretch>
                        <a:fillRect/>
                      </a:stretch>
                    </p:blipFill>
                    <p:spPr>
                      <a:xfrm>
                        <a:off x="2660653" y="1429209"/>
                        <a:ext cx="6271313" cy="4846015"/>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BDD50D44-F330-48B4-AE48-5AFA809B1341}"/>
              </a:ext>
            </a:extLst>
          </p:cNvPr>
          <p:cNvCxnSpPr>
            <a:cxnSpLocks/>
          </p:cNvCxnSpPr>
          <p:nvPr/>
        </p:nvCxnSpPr>
        <p:spPr>
          <a:xfrm>
            <a:off x="6440556" y="4817757"/>
            <a:ext cx="437322" cy="6110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45B414-D123-4AFF-BB6F-7F3F0B617DF6}"/>
              </a:ext>
            </a:extLst>
          </p:cNvPr>
          <p:cNvCxnSpPr>
            <a:cxnSpLocks/>
          </p:cNvCxnSpPr>
          <p:nvPr/>
        </p:nvCxnSpPr>
        <p:spPr>
          <a:xfrm>
            <a:off x="5857460" y="4316237"/>
            <a:ext cx="8746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A09C1F7-97E8-4BCA-989E-0A896289B6B4}"/>
              </a:ext>
            </a:extLst>
          </p:cNvPr>
          <p:cNvSpPr/>
          <p:nvPr/>
        </p:nvSpPr>
        <p:spPr>
          <a:xfrm>
            <a:off x="6771863" y="4071074"/>
            <a:ext cx="1948070" cy="490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FECHA VIGENCIA</a:t>
            </a:r>
            <a:endParaRPr lang="es-US" dirty="0"/>
          </a:p>
        </p:txBody>
      </p:sp>
      <p:sp>
        <p:nvSpPr>
          <p:cNvPr id="14" name="Rectangle 13">
            <a:extLst>
              <a:ext uri="{FF2B5EF4-FFF2-40B4-BE49-F238E27FC236}">
                <a16:creationId xmlns:a16="http://schemas.microsoft.com/office/drawing/2014/main" id="{3EE2012C-3D55-4F93-AE71-5CE6CA64067F}"/>
              </a:ext>
            </a:extLst>
          </p:cNvPr>
          <p:cNvSpPr/>
          <p:nvPr/>
        </p:nvSpPr>
        <p:spPr>
          <a:xfrm>
            <a:off x="6125538" y="5470648"/>
            <a:ext cx="1669776" cy="543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NÚM. DE TABLILLA</a:t>
            </a:r>
            <a:endParaRPr lang="es-US" dirty="0"/>
          </a:p>
        </p:txBody>
      </p:sp>
      <p:cxnSp>
        <p:nvCxnSpPr>
          <p:cNvPr id="16" name="Straight Arrow Connector 15">
            <a:extLst>
              <a:ext uri="{FF2B5EF4-FFF2-40B4-BE49-F238E27FC236}">
                <a16:creationId xmlns:a16="http://schemas.microsoft.com/office/drawing/2014/main" id="{B0285E47-322F-4CD3-9B4C-DB4FC4C4D74D}"/>
              </a:ext>
            </a:extLst>
          </p:cNvPr>
          <p:cNvCxnSpPr>
            <a:cxnSpLocks/>
          </p:cNvCxnSpPr>
          <p:nvPr/>
        </p:nvCxnSpPr>
        <p:spPr>
          <a:xfrm flipH="1">
            <a:off x="4280452" y="4795538"/>
            <a:ext cx="588447" cy="531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840B4A0-B76D-455E-A325-C05E5E89A224}"/>
              </a:ext>
            </a:extLst>
          </p:cNvPr>
          <p:cNvSpPr/>
          <p:nvPr/>
        </p:nvSpPr>
        <p:spPr>
          <a:xfrm>
            <a:off x="3316186" y="5371322"/>
            <a:ext cx="1838802" cy="642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NOMBRE DE AGENCIA</a:t>
            </a:r>
            <a:endParaRPr lang="es-US" dirty="0"/>
          </a:p>
        </p:txBody>
      </p:sp>
    </p:spTree>
    <p:extLst>
      <p:ext uri="{BB962C8B-B14F-4D97-AF65-F5344CB8AC3E}">
        <p14:creationId xmlns:p14="http://schemas.microsoft.com/office/powerpoint/2010/main" val="27027217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023710D-992E-45CD-BF72-319135B7CC55}"/>
              </a:ext>
            </a:extLst>
          </p:cNvPr>
          <p:cNvSpPr>
            <a:spLocks noGrp="1"/>
          </p:cNvSpPr>
          <p:nvPr>
            <p:ph type="title"/>
          </p:nvPr>
        </p:nvSpPr>
        <p:spPr>
          <a:xfrm>
            <a:off x="2032192" y="672353"/>
            <a:ext cx="6424439" cy="741283"/>
          </a:xfrm>
        </p:spPr>
        <p:txBody>
          <a:bodyPr>
            <a:normAutofit/>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TARJETA DE FLOTA</a:t>
            </a:r>
            <a:endParaRPr lang="es-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73A24A5-27D2-4EF3-8AF4-685C94ED7635}"/>
              </a:ext>
            </a:extLst>
          </p:cNvPr>
          <p:cNvPicPr>
            <a:picLocks noChangeAspect="1"/>
          </p:cNvPicPr>
          <p:nvPr/>
        </p:nvPicPr>
        <p:blipFill rotWithShape="1">
          <a:blip r:embed="rId2">
            <a:alphaModFix/>
          </a:blip>
          <a:srcRect l="22214" r="3" b="3"/>
          <a:stretch/>
        </p:blipFill>
        <p:spPr>
          <a:xfrm>
            <a:off x="1" y="10"/>
            <a:ext cx="2032191" cy="2285990"/>
          </a:xfrm>
          <a:custGeom>
            <a:avLst/>
            <a:gdLst>
              <a:gd name="connsiteX0" fmla="*/ 0 w 2032191"/>
              <a:gd name="connsiteY0" fmla="*/ 0 h 2286000"/>
              <a:gd name="connsiteX1" fmla="*/ 1676558 w 2032191"/>
              <a:gd name="connsiteY1" fmla="*/ 0 h 2286000"/>
              <a:gd name="connsiteX2" fmla="*/ 2032191 w 2032191"/>
              <a:gd name="connsiteY2" fmla="*/ 2286000 h 2286000"/>
              <a:gd name="connsiteX3" fmla="*/ 0 w 2032191"/>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032191" h="2286000">
                <a:moveTo>
                  <a:pt x="0" y="0"/>
                </a:moveTo>
                <a:lnTo>
                  <a:pt x="1676558" y="0"/>
                </a:lnTo>
                <a:lnTo>
                  <a:pt x="2032191" y="2286000"/>
                </a:lnTo>
                <a:lnTo>
                  <a:pt x="0" y="2286000"/>
                </a:lnTo>
                <a:close/>
              </a:path>
            </a:pathLst>
          </a:custGeom>
          <a:ln>
            <a:solidFill>
              <a:schemeClr val="bg1"/>
            </a:solidFill>
          </a:ln>
        </p:spPr>
      </p:pic>
      <p:pic>
        <p:nvPicPr>
          <p:cNvPr id="7" name="Picture 6" descr="cid:image001.png@01D54C59.43FFDE20">
            <a:extLst>
              <a:ext uri="{FF2B5EF4-FFF2-40B4-BE49-F238E27FC236}">
                <a16:creationId xmlns:a16="http://schemas.microsoft.com/office/drawing/2014/main" id="{79098C2F-9284-4314-983E-5EDE007AD132}"/>
              </a:ext>
            </a:extLst>
          </p:cNvPr>
          <p:cNvPicPr/>
          <p:nvPr/>
        </p:nvPicPr>
        <p:blipFill rotWithShape="1">
          <a:blip r:embed="rId3" r:link="rId4">
            <a:alphaModFix/>
            <a:extLst>
              <a:ext uri="{28A0092B-C50C-407E-A947-70E740481C1C}">
                <a14:useLocalDpi xmlns:a14="http://schemas.microsoft.com/office/drawing/2010/main" val="0"/>
              </a:ext>
            </a:extLst>
          </a:blip>
          <a:srcRect r="5462" b="-4"/>
          <a:stretch>
            <a:fillRect/>
          </a:stretch>
        </p:blipFill>
        <p:spPr bwMode="auto">
          <a:xfrm>
            <a:off x="1" y="2286001"/>
            <a:ext cx="2388151" cy="2288103"/>
          </a:xfrm>
          <a:custGeom>
            <a:avLst/>
            <a:gdLst>
              <a:gd name="connsiteX0" fmla="*/ 0 w 2388151"/>
              <a:gd name="connsiteY0" fmla="*/ 0 h 2288103"/>
              <a:gd name="connsiteX1" fmla="*/ 2032191 w 2388151"/>
              <a:gd name="connsiteY1" fmla="*/ 0 h 2288103"/>
              <a:gd name="connsiteX2" fmla="*/ 2388151 w 2388151"/>
              <a:gd name="connsiteY2" fmla="*/ 2288103 h 2288103"/>
              <a:gd name="connsiteX3" fmla="*/ 95581 w 2388151"/>
              <a:gd name="connsiteY3" fmla="*/ 2288103 h 2288103"/>
              <a:gd name="connsiteX4" fmla="*/ 0 w 2388151"/>
              <a:gd name="connsiteY4" fmla="*/ 1717652 h 228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151" h="2288103">
                <a:moveTo>
                  <a:pt x="0" y="0"/>
                </a:moveTo>
                <a:lnTo>
                  <a:pt x="2032191" y="0"/>
                </a:lnTo>
                <a:lnTo>
                  <a:pt x="2388151" y="2288103"/>
                </a:lnTo>
                <a:lnTo>
                  <a:pt x="95581" y="2288103"/>
                </a:lnTo>
                <a:lnTo>
                  <a:pt x="0" y="1717652"/>
                </a:lnTo>
                <a:close/>
              </a:path>
            </a:pathLst>
          </a:custGeom>
          <a:noFill/>
          <a:ln>
            <a:solidFill>
              <a:schemeClr val="bg1"/>
            </a:solidFill>
          </a:ln>
        </p:spPr>
      </p:pic>
      <p:cxnSp>
        <p:nvCxnSpPr>
          <p:cNvPr id="16" name="Straight Connector 15">
            <a:extLst>
              <a:ext uri="{FF2B5EF4-FFF2-40B4-BE49-F238E27FC236}">
                <a16:creationId xmlns:a16="http://schemas.microsoft.com/office/drawing/2014/main" id="{B3F79EE1-6AC0-45FE-8BB0-BEE28C6011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286000"/>
            <a:ext cx="20627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2D84D35-2501-4C11-9AAD-551E145628E2}"/>
              </a:ext>
            </a:extLst>
          </p:cNvPr>
          <p:cNvPicPr>
            <a:picLocks noChangeAspect="1"/>
          </p:cNvPicPr>
          <p:nvPr/>
        </p:nvPicPr>
        <p:blipFill rotWithShape="1">
          <a:blip r:embed="rId5">
            <a:alphaModFix/>
          </a:blip>
          <a:srcRect l="5088" r="2" b="2"/>
          <a:stretch/>
        </p:blipFill>
        <p:spPr>
          <a:xfrm>
            <a:off x="95582" y="4574104"/>
            <a:ext cx="2648210" cy="2283897"/>
          </a:xfrm>
          <a:custGeom>
            <a:avLst/>
            <a:gdLst>
              <a:gd name="connsiteX0" fmla="*/ 0 w 2648210"/>
              <a:gd name="connsiteY0" fmla="*/ 0 h 2283897"/>
              <a:gd name="connsiteX1" fmla="*/ 2292570 w 2648210"/>
              <a:gd name="connsiteY1" fmla="*/ 0 h 2283897"/>
              <a:gd name="connsiteX2" fmla="*/ 2630980 w 2648210"/>
              <a:gd name="connsiteY2" fmla="*/ 2175293 h 2283897"/>
              <a:gd name="connsiteX3" fmla="*/ 2631314 w 2648210"/>
              <a:gd name="connsiteY3" fmla="*/ 2175293 h 2283897"/>
              <a:gd name="connsiteX4" fmla="*/ 2648210 w 2648210"/>
              <a:gd name="connsiteY4" fmla="*/ 2283897 h 2283897"/>
              <a:gd name="connsiteX5" fmla="*/ 382674 w 2648210"/>
              <a:gd name="connsiteY5" fmla="*/ 2283897 h 22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8210" h="2283897">
                <a:moveTo>
                  <a:pt x="0" y="0"/>
                </a:moveTo>
                <a:lnTo>
                  <a:pt x="2292570" y="0"/>
                </a:lnTo>
                <a:lnTo>
                  <a:pt x="2630980" y="2175293"/>
                </a:lnTo>
                <a:lnTo>
                  <a:pt x="2631314" y="2175293"/>
                </a:lnTo>
                <a:lnTo>
                  <a:pt x="2648210" y="2283897"/>
                </a:lnTo>
                <a:lnTo>
                  <a:pt x="382674" y="2283897"/>
                </a:lnTo>
                <a:close/>
              </a:path>
            </a:pathLst>
          </a:custGeom>
          <a:ln>
            <a:solidFill>
              <a:schemeClr val="bg1"/>
            </a:solidFill>
          </a:ln>
        </p:spPr>
      </p:pic>
      <p:cxnSp>
        <p:nvCxnSpPr>
          <p:cNvPr id="18" name="Straight Connector 17">
            <a:extLst>
              <a:ext uri="{FF2B5EF4-FFF2-40B4-BE49-F238E27FC236}">
                <a16:creationId xmlns:a16="http://schemas.microsoft.com/office/drawing/2014/main" id="{8766F213-9FE6-4D9F-8346-B351CC0B0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268" y="4574104"/>
            <a:ext cx="23465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Isosceles Triangle 8">
            <a:extLst>
              <a:ext uri="{FF2B5EF4-FFF2-40B4-BE49-F238E27FC236}">
                <a16:creationId xmlns:a16="http://schemas.microsoft.com/office/drawing/2014/main" id="{03F91B8C-9F3A-4995-AD65-9177B4966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70FBE283-B3DA-45D3-98A0-13183176BBA5}"/>
              </a:ext>
            </a:extLst>
          </p:cNvPr>
          <p:cNvSpPr>
            <a:spLocks noGrp="1"/>
          </p:cNvSpPr>
          <p:nvPr>
            <p:ph idx="1"/>
          </p:nvPr>
        </p:nvSpPr>
        <p:spPr>
          <a:xfrm>
            <a:off x="2388152" y="2072814"/>
            <a:ext cx="7630491" cy="3880773"/>
          </a:xfrm>
        </p:spPr>
        <p:txBody>
          <a:bodyPr>
            <a:normAutofit/>
          </a:bodyPr>
          <a:lstStyle/>
          <a:p>
            <a:pPr algn="just">
              <a:spcBef>
                <a:spcPts val="0"/>
              </a:spcBef>
            </a:pPr>
            <a:r>
              <a:rPr lang="es-US" sz="2000" dirty="0">
                <a:latin typeface="Arial" panose="020B0604020202020204" pitchFamily="34" charset="0"/>
                <a:cs typeface="Arial" panose="020B0604020202020204" pitchFamily="34" charset="0"/>
              </a:rPr>
              <a:t>En caso de que </a:t>
            </a:r>
            <a:r>
              <a:rPr lang="es-US" sz="2000" b="1" dirty="0">
                <a:latin typeface="Arial" panose="020B0604020202020204" pitchFamily="34" charset="0"/>
                <a:cs typeface="Arial" panose="020B0604020202020204" pitchFamily="34" charset="0"/>
              </a:rPr>
              <a:t>extraviarse </a:t>
            </a:r>
            <a:r>
              <a:rPr lang="es-US" sz="2000" dirty="0">
                <a:latin typeface="Arial" panose="020B0604020202020204" pitchFamily="34" charset="0"/>
                <a:cs typeface="Arial" panose="020B0604020202020204" pitchFamily="34" charset="0"/>
              </a:rPr>
              <a:t>la </a:t>
            </a:r>
            <a:r>
              <a:rPr lang="es-US" sz="2000" b="1" dirty="0">
                <a:latin typeface="Arial" panose="020B0604020202020204" pitchFamily="34" charset="0"/>
                <a:cs typeface="Arial" panose="020B0604020202020204" pitchFamily="34" charset="0"/>
              </a:rPr>
              <a:t>“Tarjeta de Flota”</a:t>
            </a:r>
            <a:r>
              <a:rPr lang="es-US" sz="2000" dirty="0">
                <a:latin typeface="Arial" panose="020B0604020202020204" pitchFamily="34" charset="0"/>
                <a:cs typeface="Arial" panose="020B0604020202020204" pitchFamily="34" charset="0"/>
              </a:rPr>
              <a:t>, el Gerente de Transportación o Gerente Auxiliar, </a:t>
            </a:r>
            <a:r>
              <a:rPr lang="es-US" sz="2000" b="1" u="sng" dirty="0">
                <a:latin typeface="Arial" panose="020B0604020202020204" pitchFamily="34" charset="0"/>
                <a:cs typeface="Arial" panose="020B0604020202020204" pitchFamily="34" charset="0"/>
              </a:rPr>
              <a:t>someterá</a:t>
            </a:r>
            <a:r>
              <a:rPr lang="es-US" sz="2000" dirty="0">
                <a:latin typeface="Arial" panose="020B0604020202020204" pitchFamily="34" charset="0"/>
                <a:cs typeface="Arial" panose="020B0604020202020204" pitchFamily="34" charset="0"/>
              </a:rPr>
              <a:t>, al Programa de Transporte de la ASG una </a:t>
            </a:r>
            <a:r>
              <a:rPr lang="es-US" sz="2000" b="1" dirty="0">
                <a:latin typeface="Arial" panose="020B0604020202020204" pitchFamily="34" charset="0"/>
                <a:cs typeface="Arial" panose="020B0604020202020204" pitchFamily="34" charset="0"/>
              </a:rPr>
              <a:t>“Declaración Jurada” con “número de querella” de la Policía de P.R.</a:t>
            </a:r>
            <a:r>
              <a:rPr lang="es-US" sz="2000" dirty="0">
                <a:latin typeface="Arial" panose="020B0604020202020204" pitchFamily="34" charset="0"/>
                <a:cs typeface="Arial" panose="020B0604020202020204" pitchFamily="34" charset="0"/>
              </a:rPr>
              <a:t>, donde hace constar lo ocurrido y las gestiones realizadas para encontrarla.  </a:t>
            </a:r>
            <a:r>
              <a:rPr lang="es-US" sz="2000" b="1" dirty="0">
                <a:latin typeface="Arial" panose="020B0604020202020204" pitchFamily="34" charset="0"/>
                <a:cs typeface="Arial" panose="020B0604020202020204" pitchFamily="34" charset="0"/>
              </a:rPr>
              <a:t>Esta será sometida el día en que se detecta la pérdida. </a:t>
            </a:r>
            <a:endParaRPr lang="es-US" sz="2000" dirty="0">
              <a:latin typeface="Arial" panose="020B0604020202020204" pitchFamily="34" charset="0"/>
              <a:cs typeface="Arial" panose="020B0604020202020204" pitchFamily="34" charset="0"/>
            </a:endParaRPr>
          </a:p>
          <a:p>
            <a:pPr marL="0" indent="0" algn="just">
              <a:spcBef>
                <a:spcPts val="0"/>
              </a:spcBef>
              <a:buNone/>
            </a:pPr>
            <a:endParaRPr lang="es-US" sz="2000" dirty="0"/>
          </a:p>
          <a:p>
            <a:pPr lvl="1" algn="just">
              <a:spcBef>
                <a:spcPts val="0"/>
              </a:spcBef>
              <a:buFont typeface="Wingdings" panose="05000000000000000000" pitchFamily="2" charset="2"/>
              <a:buChar char="ü"/>
            </a:pPr>
            <a:r>
              <a:rPr lang="es-US" sz="2000" b="1" i="1" dirty="0">
                <a:latin typeface="Arial" panose="020B0604020202020204" pitchFamily="34" charset="0"/>
                <a:cs typeface="Arial" panose="020B0604020202020204" pitchFamily="34" charset="0"/>
              </a:rPr>
              <a:t>Se aclara que, el funcionario responsable de tramitar la “Declaración Jurada” conjuntamente con la “Querella” de la Policía, es aquel que se le extravíe la “Tarjeta de Flota”.</a:t>
            </a:r>
          </a:p>
        </p:txBody>
      </p:sp>
      <p:sp>
        <p:nvSpPr>
          <p:cNvPr id="2" name="Slide Number Placeholder 1">
            <a:extLst>
              <a:ext uri="{FF2B5EF4-FFF2-40B4-BE49-F238E27FC236}">
                <a16:creationId xmlns:a16="http://schemas.microsoft.com/office/drawing/2014/main" id="{A61BA232-5455-4FE2-A89E-5AA436517892}"/>
              </a:ext>
            </a:extLst>
          </p:cNvPr>
          <p:cNvSpPr>
            <a:spLocks noGrp="1"/>
          </p:cNvSpPr>
          <p:nvPr>
            <p:ph type="sldNum" sz="quarter" idx="12"/>
          </p:nvPr>
        </p:nvSpPr>
        <p:spPr>
          <a:xfrm>
            <a:off x="10830281" y="5771024"/>
            <a:ext cx="683339" cy="365125"/>
          </a:xfrm>
        </p:spPr>
        <p:txBody>
          <a:bodyPr/>
          <a:lstStyle/>
          <a:p>
            <a:fld id="{D57F1E4F-1CFF-5643-939E-217C01CDF565}"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2131326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E76D-00AA-45B5-9D38-52BF9040CFBC}"/>
              </a:ext>
            </a:extLst>
          </p:cNvPr>
          <p:cNvSpPr>
            <a:spLocks noGrp="1"/>
          </p:cNvSpPr>
          <p:nvPr>
            <p:ph type="title"/>
          </p:nvPr>
        </p:nvSpPr>
        <p:spPr/>
        <p:txBody>
          <a:bodyPr/>
          <a:lstStyle/>
          <a:p>
            <a:r>
              <a:rPr lang="es-PR" b="1" dirty="0">
                <a:effectLst>
                  <a:outerShdw blurRad="38100" dist="38100" dir="2700000" algn="tl">
                    <a:srgbClr val="000000">
                      <a:alpha val="43137"/>
                    </a:srgbClr>
                  </a:outerShdw>
                </a:effectLst>
              </a:rPr>
              <a:t>MULTAS Y ACCIDENTES FRECUENTES </a:t>
            </a:r>
            <a:br>
              <a:rPr lang="es-PR" b="1" dirty="0">
                <a:effectLst>
                  <a:outerShdw blurRad="38100" dist="38100" dir="2700000" algn="tl">
                    <a:srgbClr val="000000">
                      <a:alpha val="43137"/>
                    </a:srgbClr>
                  </a:outerShdw>
                </a:effectLst>
              </a:rPr>
            </a:br>
            <a:r>
              <a:rPr lang="es-PR" sz="2800" b="1" dirty="0">
                <a:effectLst>
                  <a:outerShdw blurRad="38100" dist="38100" dir="2700000" algn="tl">
                    <a:srgbClr val="000000">
                      <a:alpha val="43137"/>
                    </a:srgbClr>
                  </a:outerShdw>
                </a:effectLst>
              </a:rPr>
              <a:t>LEY 22-2000 (Ley de Transito de PR)</a:t>
            </a:r>
          </a:p>
        </p:txBody>
      </p:sp>
      <p:sp>
        <p:nvSpPr>
          <p:cNvPr id="3" name="Content Placeholder 2">
            <a:extLst>
              <a:ext uri="{FF2B5EF4-FFF2-40B4-BE49-F238E27FC236}">
                <a16:creationId xmlns:a16="http://schemas.microsoft.com/office/drawing/2014/main" id="{429DE40C-B5D6-437C-BB3E-117461883F69}"/>
              </a:ext>
            </a:extLst>
          </p:cNvPr>
          <p:cNvSpPr>
            <a:spLocks noGrp="1"/>
          </p:cNvSpPr>
          <p:nvPr>
            <p:ph idx="1"/>
          </p:nvPr>
        </p:nvSpPr>
        <p:spPr/>
        <p:txBody>
          <a:bodyPr/>
          <a:lstStyle/>
          <a:p>
            <a:r>
              <a:rPr lang="es-PR" sz="2000" dirty="0">
                <a:latin typeface="Arial" panose="020B0604020202020204" pitchFamily="34" charset="0"/>
                <a:cs typeface="Arial" panose="020B0604020202020204" pitchFamily="34" charset="0"/>
              </a:rPr>
              <a:t>Uso de teléfonos celulares mientras conducen.</a:t>
            </a:r>
          </a:p>
          <a:p>
            <a:r>
              <a:rPr lang="es-PR" sz="2000" dirty="0">
                <a:latin typeface="Arial" panose="020B0604020202020204" pitchFamily="34" charset="0"/>
                <a:cs typeface="Arial" panose="020B0604020202020204" pitchFamily="34" charset="0"/>
              </a:rPr>
              <a:t>No usar cinturón de seguridad.</a:t>
            </a:r>
          </a:p>
          <a:p>
            <a:r>
              <a:rPr lang="es-PR" sz="2000" dirty="0">
                <a:latin typeface="Arial" panose="020B0604020202020204" pitchFamily="34" charset="0"/>
                <a:cs typeface="Arial" panose="020B0604020202020204" pitchFamily="34" charset="0"/>
              </a:rPr>
              <a:t>Uso del paseo de emergencia.</a:t>
            </a:r>
          </a:p>
          <a:p>
            <a:r>
              <a:rPr lang="es-PR" sz="2000" dirty="0">
                <a:latin typeface="Arial" panose="020B0604020202020204" pitchFamily="34" charset="0"/>
                <a:cs typeface="Arial" panose="020B0604020202020204" pitchFamily="34" charset="0"/>
              </a:rPr>
              <a:t>Rebasar luz roja y bloquear intersección.</a:t>
            </a:r>
          </a:p>
          <a:p>
            <a:r>
              <a:rPr lang="es-PR" sz="2000" dirty="0">
                <a:latin typeface="Arial" panose="020B0604020202020204" pitchFamily="34" charset="0"/>
                <a:cs typeface="Arial" panose="020B0604020202020204" pitchFamily="34" charset="0"/>
              </a:rPr>
              <a:t>Rebasar los limites de velocidad.</a:t>
            </a:r>
          </a:p>
          <a:p>
            <a:r>
              <a:rPr lang="es-PR" sz="2000" dirty="0">
                <a:latin typeface="Arial" panose="020B0604020202020204" pitchFamily="34" charset="0"/>
                <a:cs typeface="Arial" panose="020B0604020202020204" pitchFamily="34" charset="0"/>
              </a:rPr>
              <a:t>Estacionamiento en áreas no permitidas. </a:t>
            </a:r>
          </a:p>
          <a:p>
            <a:endParaRPr lang="es-PR" dirty="0"/>
          </a:p>
        </p:txBody>
      </p:sp>
      <p:sp>
        <p:nvSpPr>
          <p:cNvPr id="4" name="Slide Number Placeholder 3">
            <a:extLst>
              <a:ext uri="{FF2B5EF4-FFF2-40B4-BE49-F238E27FC236}">
                <a16:creationId xmlns:a16="http://schemas.microsoft.com/office/drawing/2014/main" id="{6613F6DF-B545-4316-B8A8-331EB315BF3A}"/>
              </a:ext>
            </a:extLst>
          </p:cNvPr>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443740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45D69C-0763-4A5A-A553-AC5780805F81}"/>
              </a:ext>
            </a:extLst>
          </p:cNvPr>
          <p:cNvPicPr/>
          <p:nvPr/>
        </p:nvPicPr>
        <p:blipFill rotWithShape="1">
          <a:blip r:embed="rId2">
            <a:extLst>
              <a:ext uri="{28A0092B-C50C-407E-A947-70E740481C1C}">
                <a14:useLocalDpi xmlns:a14="http://schemas.microsoft.com/office/drawing/2010/main" val="0"/>
              </a:ext>
            </a:extLst>
          </a:blip>
          <a:srcRect t="210" r="-2" b="-2"/>
          <a:stretch/>
        </p:blipFill>
        <p:spPr bwMode="auto">
          <a:xfrm>
            <a:off x="4691683" y="-104504"/>
            <a:ext cx="7161348" cy="6328428"/>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4" name="Rectangle 3">
            <a:extLst>
              <a:ext uri="{FF2B5EF4-FFF2-40B4-BE49-F238E27FC236}">
                <a16:creationId xmlns:a16="http://schemas.microsoft.com/office/drawing/2014/main" id="{85919850-CBC1-4D33-A817-E1EFDAC49471}"/>
              </a:ext>
            </a:extLst>
          </p:cNvPr>
          <p:cNvSpPr>
            <a:spLocks noGrp="1" noChangeArrowheads="1"/>
          </p:cNvSpPr>
          <p:nvPr>
            <p:ph sz="half" idx="1"/>
          </p:nvPr>
        </p:nvSpPr>
        <p:spPr>
          <a:xfrm>
            <a:off x="111512" y="1"/>
            <a:ext cx="5107259" cy="2865434"/>
          </a:xfrm>
        </p:spPr>
        <p:txBody>
          <a:bodyPr>
            <a:normAutofit fontScale="77500" lnSpcReduction="20000"/>
          </a:bodyPr>
          <a:lstStyle/>
          <a:p>
            <a:pPr algn="ctr" eaLnBrk="1" hangingPunct="1">
              <a:buFont typeface="Wingdings" pitchFamily="2" charset="2"/>
              <a:buNone/>
            </a:pPr>
            <a:r>
              <a:rPr lang="es-PR" dirty="0"/>
              <a:t> </a:t>
            </a:r>
            <a:r>
              <a:rPr lang="es-PR" sz="3200" b="1" dirty="0">
                <a:latin typeface="+mj-lt"/>
              </a:rPr>
              <a:t>Área de Operaciones</a:t>
            </a:r>
          </a:p>
          <a:p>
            <a:pPr algn="ctr" eaLnBrk="1" hangingPunct="1">
              <a:spcBef>
                <a:spcPts val="0"/>
              </a:spcBef>
              <a:buFont typeface="Wingdings" pitchFamily="2" charset="2"/>
              <a:buNone/>
            </a:pPr>
            <a:r>
              <a:rPr lang="es-PR" sz="3200" b="1" dirty="0">
                <a:latin typeface="+mj-lt"/>
              </a:rPr>
              <a:t>Programa de Transporte</a:t>
            </a:r>
            <a:r>
              <a:rPr lang="en-US" sz="2800" dirty="0">
                <a:latin typeface="+mj-lt"/>
              </a:rPr>
              <a:t> </a:t>
            </a:r>
            <a:endParaRPr lang="es-PR" sz="2800" dirty="0">
              <a:latin typeface="+mj-lt"/>
            </a:endParaRPr>
          </a:p>
          <a:p>
            <a:pPr algn="ctr">
              <a:spcBef>
                <a:spcPts val="0"/>
              </a:spcBef>
              <a:buNone/>
            </a:pPr>
            <a:r>
              <a:rPr lang="es-PR" sz="2800" dirty="0">
                <a:latin typeface="+mj-lt"/>
              </a:rPr>
              <a:t> </a:t>
            </a:r>
            <a:r>
              <a:rPr lang="es-PR" sz="2800" b="1" dirty="0">
                <a:latin typeface="+mj-lt"/>
              </a:rPr>
              <a:t>Tel</a:t>
            </a:r>
            <a:r>
              <a:rPr lang="es-PR" sz="3200" b="1" dirty="0">
                <a:latin typeface="+mj-lt"/>
              </a:rPr>
              <a:t>. (787) 759-7676 </a:t>
            </a:r>
          </a:p>
          <a:p>
            <a:pPr algn="ctr">
              <a:spcBef>
                <a:spcPts val="0"/>
              </a:spcBef>
              <a:buFont typeface="Wingdings" pitchFamily="2" charset="2"/>
              <a:buNone/>
            </a:pPr>
            <a:r>
              <a:rPr lang="es-PR" sz="2800" b="1" dirty="0" err="1">
                <a:latin typeface="+mj-lt"/>
              </a:rPr>
              <a:t>Exts</a:t>
            </a:r>
            <a:r>
              <a:rPr lang="es-PR" sz="2800" b="1" dirty="0">
                <a:latin typeface="+mj-lt"/>
              </a:rPr>
              <a:t>.: 8008, 6047</a:t>
            </a:r>
          </a:p>
          <a:p>
            <a:pPr algn="ctr">
              <a:spcBef>
                <a:spcPts val="0"/>
              </a:spcBef>
              <a:buFont typeface="Wingdings" pitchFamily="2" charset="2"/>
              <a:buNone/>
            </a:pPr>
            <a:r>
              <a:rPr lang="es-PR" sz="2000" b="1" dirty="0">
                <a:solidFill>
                  <a:schemeClr val="bg2">
                    <a:lumMod val="25000"/>
                  </a:schemeClr>
                </a:solidFill>
                <a:latin typeface="+mj-lt"/>
                <a:hlinkClick r:id="rId3">
                  <a:extLst>
                    <a:ext uri="{A12FA001-AC4F-418D-AE19-62706E023703}">
                      <ahyp:hlinkClr xmlns:ahyp="http://schemas.microsoft.com/office/drawing/2018/hyperlinkcolor" val="tx"/>
                    </a:ext>
                  </a:extLst>
                </a:hlinkClick>
              </a:rPr>
              <a:t>transporte@asg.pr.gov</a:t>
            </a:r>
            <a:endParaRPr lang="es-PR" sz="2000" b="1" dirty="0">
              <a:solidFill>
                <a:schemeClr val="bg2">
                  <a:lumMod val="25000"/>
                </a:schemeClr>
              </a:solidFill>
              <a:latin typeface="+mj-lt"/>
            </a:endParaRPr>
          </a:p>
          <a:p>
            <a:pPr algn="ctr">
              <a:spcBef>
                <a:spcPts val="0"/>
              </a:spcBef>
              <a:buFont typeface="Wingdings" pitchFamily="2" charset="2"/>
              <a:buNone/>
            </a:pPr>
            <a:r>
              <a:rPr lang="es-PR" sz="3600" b="1" dirty="0">
                <a:solidFill>
                  <a:schemeClr val="accent3">
                    <a:lumMod val="75000"/>
                  </a:schemeClr>
                </a:solidFill>
                <a:latin typeface="+mj-lt"/>
                <a:hlinkClick r:id="rId4">
                  <a:extLst>
                    <a:ext uri="{A12FA001-AC4F-418D-AE19-62706E023703}">
                      <ahyp:hlinkClr xmlns:ahyp="http://schemas.microsoft.com/office/drawing/2018/hyperlinkcolor" val="tx"/>
                    </a:ext>
                  </a:extLst>
                </a:hlinkClick>
              </a:rPr>
              <a:t>www.asg.pr.gov</a:t>
            </a:r>
            <a:endParaRPr lang="es-PR" sz="3600" b="1" dirty="0">
              <a:solidFill>
                <a:schemeClr val="accent3">
                  <a:lumMod val="75000"/>
                </a:schemeClr>
              </a:solidFill>
              <a:latin typeface="+mj-lt"/>
            </a:endParaRPr>
          </a:p>
          <a:p>
            <a:pPr algn="ctr">
              <a:spcBef>
                <a:spcPts val="0"/>
              </a:spcBef>
              <a:buFont typeface="Wingdings" pitchFamily="2" charset="2"/>
              <a:buNone/>
            </a:pPr>
            <a:endParaRPr lang="es-PR" sz="3900" b="1" u="sng" dirty="0">
              <a:latin typeface="+mj-lt"/>
            </a:endParaRPr>
          </a:p>
          <a:p>
            <a:pPr algn="ctr">
              <a:spcBef>
                <a:spcPts val="0"/>
              </a:spcBef>
              <a:buFont typeface="Wingdings" pitchFamily="2" charset="2"/>
              <a:buNone/>
            </a:pPr>
            <a:r>
              <a:rPr lang="es-PR" sz="4700" b="1" u="sng" dirty="0">
                <a:highlight>
                  <a:srgbClr val="FFFF00"/>
                </a:highlight>
                <a:latin typeface="+mj-lt"/>
              </a:rPr>
              <a:t>  PARA LA EVALUACIÓN</a:t>
            </a:r>
          </a:p>
          <a:p>
            <a:pPr>
              <a:spcBef>
                <a:spcPts val="0"/>
              </a:spcBef>
              <a:buFont typeface="Wingdings" pitchFamily="2" charset="2"/>
              <a:buNone/>
            </a:pPr>
            <a:endParaRPr lang="es-PR" b="1" dirty="0">
              <a:latin typeface="+mj-lt"/>
            </a:endParaRPr>
          </a:p>
          <a:p>
            <a:pPr>
              <a:spcBef>
                <a:spcPts val="0"/>
              </a:spcBef>
              <a:buFont typeface="Wingdings" pitchFamily="2" charset="2"/>
              <a:buNone/>
            </a:pPr>
            <a:endParaRPr lang="en-US" b="1" dirty="0">
              <a:latin typeface="+mj-lt"/>
            </a:endParaRPr>
          </a:p>
          <a:p>
            <a:pPr eaLnBrk="1" hangingPunct="1">
              <a:buFont typeface="Wingdings" pitchFamily="2" charset="2"/>
              <a:buNone/>
            </a:pPr>
            <a:endParaRPr lang="es-PR" dirty="0"/>
          </a:p>
          <a:p>
            <a:pPr eaLnBrk="1" hangingPunct="1">
              <a:buFont typeface="Wingdings" pitchFamily="2" charset="2"/>
              <a:buNone/>
            </a:pPr>
            <a:endParaRPr lang="es-PR" dirty="0"/>
          </a:p>
          <a:p>
            <a:pPr eaLnBrk="1" hangingPunct="1">
              <a:buFont typeface="Wingdings" pitchFamily="2" charset="2"/>
              <a:buNone/>
            </a:pPr>
            <a:endParaRPr lang="es-PR" dirty="0"/>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2" name="Slide Number Placeholder 1">
            <a:extLst>
              <a:ext uri="{FF2B5EF4-FFF2-40B4-BE49-F238E27FC236}">
                <a16:creationId xmlns:a16="http://schemas.microsoft.com/office/drawing/2014/main" id="{51FFF8AD-3C11-4D6E-A438-BC701C3C83DB}"/>
              </a:ext>
            </a:extLst>
          </p:cNvPr>
          <p:cNvSpPr>
            <a:spLocks noGrp="1"/>
          </p:cNvSpPr>
          <p:nvPr>
            <p:ph type="sldNum" sz="quarter" idx="12"/>
          </p:nvPr>
        </p:nvSpPr>
        <p:spPr>
          <a:xfrm>
            <a:off x="11163816" y="6041362"/>
            <a:ext cx="683339" cy="365125"/>
          </a:xfrm>
        </p:spPr>
        <p:txBody>
          <a:bodyPr/>
          <a:lstStyle/>
          <a:p>
            <a:r>
              <a:rPr lang="en-US" dirty="0">
                <a:solidFill>
                  <a:schemeClr val="bg1"/>
                </a:solidFill>
              </a:rPr>
              <a:t>45</a:t>
            </a:r>
          </a:p>
        </p:txBody>
      </p:sp>
      <p:pic>
        <p:nvPicPr>
          <p:cNvPr id="5" name="Picture 4" descr="Qr code&#10;&#10;Description automatically generated">
            <a:extLst>
              <a:ext uri="{FF2B5EF4-FFF2-40B4-BE49-F238E27FC236}">
                <a16:creationId xmlns:a16="http://schemas.microsoft.com/office/drawing/2014/main" id="{135540CC-1869-BE25-5275-50DF0FDE5CA6}"/>
              </a:ext>
            </a:extLst>
          </p:cNvPr>
          <p:cNvPicPr>
            <a:picLocks noChangeAspect="1"/>
          </p:cNvPicPr>
          <p:nvPr/>
        </p:nvPicPr>
        <p:blipFill>
          <a:blip r:embed="rId5"/>
          <a:stretch>
            <a:fillRect/>
          </a:stretch>
        </p:blipFill>
        <p:spPr>
          <a:xfrm>
            <a:off x="464610" y="3047999"/>
            <a:ext cx="4847111" cy="3810001"/>
          </a:xfrm>
          <a:prstGeom prst="rect">
            <a:avLst/>
          </a:prstGeom>
        </p:spPr>
      </p:pic>
      <p:pic>
        <p:nvPicPr>
          <p:cNvPr id="3" name="Picture 2" descr="Qr code&#10;&#10;Description automatically generated">
            <a:extLst>
              <a:ext uri="{FF2B5EF4-FFF2-40B4-BE49-F238E27FC236}">
                <a16:creationId xmlns:a16="http://schemas.microsoft.com/office/drawing/2014/main" id="{E9298AD1-E089-754D-2C7F-F75E5B3C9DFC}"/>
              </a:ext>
            </a:extLst>
          </p:cNvPr>
          <p:cNvPicPr>
            <a:picLocks noChangeAspect="1"/>
          </p:cNvPicPr>
          <p:nvPr/>
        </p:nvPicPr>
        <p:blipFill>
          <a:blip r:embed="rId5"/>
          <a:stretch>
            <a:fillRect/>
          </a:stretch>
        </p:blipFill>
        <p:spPr>
          <a:xfrm>
            <a:off x="548163" y="3047998"/>
            <a:ext cx="4847111" cy="3810001"/>
          </a:xfrm>
          <a:prstGeom prst="rect">
            <a:avLst/>
          </a:prstGeom>
        </p:spPr>
      </p:pic>
    </p:spTree>
    <p:extLst>
      <p:ext uri="{BB962C8B-B14F-4D97-AF65-F5344CB8AC3E}">
        <p14:creationId xmlns:p14="http://schemas.microsoft.com/office/powerpoint/2010/main" val="109399336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A9E08A-1AC3-4225-805D-03A751AE8F0E}"/>
              </a:ext>
            </a:extLst>
          </p:cNvPr>
          <p:cNvSpPr>
            <a:spLocks noGrp="1"/>
          </p:cNvSpPr>
          <p:nvPr>
            <p:ph type="title"/>
          </p:nvPr>
        </p:nvSpPr>
        <p:spPr>
          <a:xfrm>
            <a:off x="677334" y="609600"/>
            <a:ext cx="5418666" cy="857250"/>
          </a:xfrm>
        </p:spPr>
        <p:txBody>
          <a:bodyPr>
            <a:normAutofit/>
          </a:bodyPr>
          <a:lstStyle/>
          <a:p>
            <a:r>
              <a:rPr lang="es-PR" b="1" cap="all" dirty="0">
                <a:effectLst>
                  <a:outerShdw blurRad="38100" dist="38100" dir="2700000" algn="tl">
                    <a:srgbClr val="000000">
                      <a:alpha val="43137"/>
                    </a:srgbClr>
                  </a:outerShdw>
                </a:effectLst>
                <a:latin typeface="Arial" pitchFamily="34" charset="0"/>
                <a:cs typeface="Arial" pitchFamily="34" charset="0"/>
              </a:rPr>
              <a:t>Política pública</a:t>
            </a:r>
            <a:endParaRPr lang="en-US" b="1" dirty="0"/>
          </a:p>
        </p:txBody>
      </p:sp>
      <p:sp>
        <p:nvSpPr>
          <p:cNvPr id="7" name="Content Placeholder 2">
            <a:extLst>
              <a:ext uri="{FF2B5EF4-FFF2-40B4-BE49-F238E27FC236}">
                <a16:creationId xmlns:a16="http://schemas.microsoft.com/office/drawing/2014/main" id="{1D9A7817-F245-40E3-A605-3A58391F62C4}"/>
              </a:ext>
            </a:extLst>
          </p:cNvPr>
          <p:cNvSpPr>
            <a:spLocks noGrp="1"/>
          </p:cNvSpPr>
          <p:nvPr>
            <p:ph idx="1"/>
          </p:nvPr>
        </p:nvSpPr>
        <p:spPr>
          <a:xfrm>
            <a:off x="2693974" y="1930399"/>
            <a:ext cx="7231076" cy="3768035"/>
          </a:xfrm>
        </p:spPr>
        <p:txBody>
          <a:bodyPr>
            <a:noAutofit/>
          </a:bodyPr>
          <a:lstStyle/>
          <a:p>
            <a:pPr marL="457200" lvl="1" indent="-457200" algn="just">
              <a:spcBef>
                <a:spcPts val="1000"/>
              </a:spcBef>
              <a:buFont typeface="Wingdings" panose="05000000000000000000" pitchFamily="2" charset="2"/>
              <a:buChar char="Ø"/>
            </a:pPr>
            <a:r>
              <a:rPr lang="es-ES_tradnl" altLang="es-PR" sz="2400" dirty="0">
                <a:latin typeface="Arial" panose="020B0604020202020204" pitchFamily="34" charset="0"/>
                <a:cs typeface="Arial" panose="020B0604020202020204" pitchFamily="34" charset="0"/>
              </a:rPr>
              <a:t>Según la </a:t>
            </a:r>
            <a:r>
              <a:rPr lang="es-ES_tradnl" altLang="es-PR" sz="2400" b="1" dirty="0">
                <a:latin typeface="Arial" panose="020B0604020202020204" pitchFamily="34" charset="0"/>
                <a:cs typeface="Arial" panose="020B0604020202020204" pitchFamily="34" charset="0"/>
              </a:rPr>
              <a:t>Ley 73-2019,</a:t>
            </a:r>
            <a:r>
              <a:rPr lang="es-ES_tradnl" altLang="es-PR" sz="2400" dirty="0">
                <a:latin typeface="Arial" panose="020B0604020202020204" pitchFamily="34" charset="0"/>
                <a:cs typeface="Arial" panose="020B0604020202020204" pitchFamily="34" charset="0"/>
              </a:rPr>
              <a:t> </a:t>
            </a:r>
            <a:r>
              <a:rPr lang="es-ES_tradnl" altLang="es-PR" sz="2400" b="1" dirty="0">
                <a:latin typeface="Arial" panose="020B0604020202020204" pitchFamily="34" charset="0"/>
                <a:cs typeface="Arial" panose="020B0604020202020204" pitchFamily="34" charset="0"/>
              </a:rPr>
              <a:t>faculta</a:t>
            </a:r>
            <a:r>
              <a:rPr lang="es-ES_tradnl" altLang="es-PR" sz="2400" dirty="0">
                <a:latin typeface="Arial" panose="020B0604020202020204" pitchFamily="34" charset="0"/>
                <a:cs typeface="Arial" panose="020B0604020202020204" pitchFamily="34" charset="0"/>
              </a:rPr>
              <a:t> al Administrador de la ASG para </a:t>
            </a:r>
            <a:r>
              <a:rPr lang="es-ES_tradnl" altLang="es-PR" sz="2400" b="1" dirty="0">
                <a:latin typeface="Arial" panose="020B0604020202020204" pitchFamily="34" charset="0"/>
                <a:cs typeface="Arial" panose="020B0604020202020204" pitchFamily="34" charset="0"/>
              </a:rPr>
              <a:t>establecer la política pública sobre la administración y control de todos los vehículos de motor y cualquier otro medio de transportación terrestre, aérea y marítima que sean propiedad y utilizados</a:t>
            </a:r>
            <a:r>
              <a:rPr lang="es-ES_tradnl" altLang="es-PR" sz="2400" dirty="0">
                <a:latin typeface="Arial" panose="020B0604020202020204" pitchFamily="34" charset="0"/>
                <a:cs typeface="Arial" panose="020B0604020202020204" pitchFamily="34" charset="0"/>
              </a:rPr>
              <a:t> por las agencias de la Rama Ejecutiva, y de así solicitarlo, en las corporaciones públicas y municipios.</a:t>
            </a:r>
            <a:endParaRPr lang="en-US" sz="2400" dirty="0">
              <a:latin typeface="Arial" panose="020B0604020202020204" pitchFamily="34" charset="0"/>
              <a:cs typeface="Arial" panose="020B0604020202020204" pitchFamily="34" charset="0"/>
            </a:endParaRPr>
          </a:p>
        </p:txBody>
      </p:sp>
      <p:pic>
        <p:nvPicPr>
          <p:cNvPr id="5" name="Picture 4" descr="cid:image001.png@01D54C59.43FFDE20">
            <a:extLst>
              <a:ext uri="{FF2B5EF4-FFF2-40B4-BE49-F238E27FC236}">
                <a16:creationId xmlns:a16="http://schemas.microsoft.com/office/drawing/2014/main" id="{9C6FA170-478E-4805-939A-D5D8BAC73C24}"/>
              </a:ext>
            </a:extLst>
          </p:cNvPr>
          <p:cNvPicPr/>
          <p:nvPr/>
        </p:nvPicPr>
        <p:blipFill>
          <a:blip r:embed="rId2" r:link="rId3">
            <a:extLst>
              <a:ext uri="{28A0092B-C50C-407E-A947-70E740481C1C}">
                <a14:useLocalDpi xmlns:a14="http://schemas.microsoft.com/office/drawing/2010/main" val="0"/>
              </a:ext>
            </a:extLst>
          </a:blip>
          <a:stretch>
            <a:fillRect/>
          </a:stretch>
        </p:blipFill>
        <p:spPr bwMode="auto">
          <a:xfrm>
            <a:off x="424116" y="1602451"/>
            <a:ext cx="2016641" cy="1826549"/>
          </a:xfrm>
          <a:prstGeom prst="rect">
            <a:avLst/>
          </a:prstGeom>
          <a:solidFill>
            <a:schemeClr val="bg1"/>
          </a:solidFill>
          <a:ln>
            <a:solidFill>
              <a:schemeClr val="bg1"/>
            </a:solidFill>
          </a:ln>
        </p:spPr>
      </p:pic>
      <p:pic>
        <p:nvPicPr>
          <p:cNvPr id="6" name="Picture 5" descr="C:\Users\marilynrh\AppData\Local\Microsoft\Windows\INetCacheContent.Word\Fotolia_40470679_XS.JPG">
            <a:extLst>
              <a:ext uri="{FF2B5EF4-FFF2-40B4-BE49-F238E27FC236}">
                <a16:creationId xmlns:a16="http://schemas.microsoft.com/office/drawing/2014/main" id="{5799B2AC-76DB-4248-8B39-82217B0356A7}"/>
              </a:ext>
            </a:extLst>
          </p:cNvPr>
          <p:cNvPicPr/>
          <p:nvPr/>
        </p:nvPicPr>
        <p:blipFill rotWithShape="1">
          <a:blip r:embed="rId4">
            <a:extLst>
              <a:ext uri="{28A0092B-C50C-407E-A947-70E740481C1C}">
                <a14:useLocalDpi xmlns:a14="http://schemas.microsoft.com/office/drawing/2010/main" val="0"/>
              </a:ext>
            </a:extLst>
          </a:blip>
          <a:srcRect l="28591" r="17344" b="2"/>
          <a:stretch/>
        </p:blipFill>
        <p:spPr bwMode="auto">
          <a:xfrm>
            <a:off x="677334" y="3700925"/>
            <a:ext cx="2016640" cy="2147425"/>
          </a:xfrm>
          <a:prstGeom prst="rect">
            <a:avLst/>
          </a:prstGeom>
          <a:noFill/>
        </p:spPr>
      </p:pic>
      <p:sp>
        <p:nvSpPr>
          <p:cNvPr id="2" name="Slide Number Placeholder 1">
            <a:extLst>
              <a:ext uri="{FF2B5EF4-FFF2-40B4-BE49-F238E27FC236}">
                <a16:creationId xmlns:a16="http://schemas.microsoft.com/office/drawing/2014/main" id="{905104E0-BE51-47D1-A6C9-95E23AF2CF38}"/>
              </a:ext>
            </a:extLst>
          </p:cNvPr>
          <p:cNvSpPr>
            <a:spLocks noGrp="1"/>
          </p:cNvSpPr>
          <p:nvPr>
            <p:ph type="sldNum" sz="quarter" idx="12"/>
          </p:nvPr>
        </p:nvSpPr>
        <p:spPr>
          <a:xfrm>
            <a:off x="10936298" y="6041362"/>
            <a:ext cx="683339" cy="365125"/>
          </a:xfrm>
        </p:spPr>
        <p:txBody>
          <a:bodyPr/>
          <a:lstStyle/>
          <a:p>
            <a:fld id="{D57F1E4F-1CFF-5643-939E-217C01CDF565}"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1784101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AAAC474-F719-452D-A452-483A3EDDA0D3}"/>
              </a:ext>
            </a:extLst>
          </p:cNvPr>
          <p:cNvPicPr>
            <a:picLocks noChangeAspect="1"/>
          </p:cNvPicPr>
          <p:nvPr/>
        </p:nvPicPr>
        <p:blipFill rotWithShape="1">
          <a:blip r:embed="rId2"/>
          <a:srcRect l="15386" r="18915"/>
          <a:stretch/>
        </p:blipFill>
        <p:spPr>
          <a:xfrm>
            <a:off x="361873" y="449926"/>
            <a:ext cx="3572818" cy="2979074"/>
          </a:xfrm>
          <a:custGeom>
            <a:avLst/>
            <a:gdLst>
              <a:gd name="connsiteX0" fmla="*/ 509916 w 4551305"/>
              <a:gd name="connsiteY0" fmla="*/ 0 h 3429000"/>
              <a:gd name="connsiteX1" fmla="*/ 4551305 w 4551305"/>
              <a:gd name="connsiteY1" fmla="*/ 0 h 3429000"/>
              <a:gd name="connsiteX2" fmla="*/ 4551305 w 4551305"/>
              <a:gd name="connsiteY2" fmla="*/ 1 h 3429000"/>
              <a:gd name="connsiteX3" fmla="*/ 3693885 w 4551305"/>
              <a:gd name="connsiteY3" fmla="*/ 1 h 3429000"/>
              <a:gd name="connsiteX4" fmla="*/ 3181696 w 4551305"/>
              <a:gd name="connsiteY4" fmla="*/ 3429000 h 3429000"/>
              <a:gd name="connsiteX5" fmla="*/ 0 w 4551305"/>
              <a:gd name="connsiteY5"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4" name="Title 1">
            <a:extLst>
              <a:ext uri="{FF2B5EF4-FFF2-40B4-BE49-F238E27FC236}">
                <a16:creationId xmlns:a16="http://schemas.microsoft.com/office/drawing/2014/main" id="{88180332-00A6-48CE-8CE9-FC875FD3A802}"/>
              </a:ext>
            </a:extLst>
          </p:cNvPr>
          <p:cNvSpPr>
            <a:spLocks noGrp="1"/>
          </p:cNvSpPr>
          <p:nvPr>
            <p:ph type="title"/>
          </p:nvPr>
        </p:nvSpPr>
        <p:spPr>
          <a:xfrm>
            <a:off x="6859206" y="207996"/>
            <a:ext cx="3422675" cy="762000"/>
          </a:xfrm>
        </p:spPr>
        <p:txBody>
          <a:bodyPr>
            <a:normAutofit/>
          </a:bodyPr>
          <a:lstStyle/>
          <a:p>
            <a:r>
              <a:rPr lang="es-PR" b="1" cap="all" dirty="0">
                <a:effectLst>
                  <a:outerShdw blurRad="38100" dist="38100" dir="2700000" algn="tl">
                    <a:srgbClr val="000000">
                      <a:alpha val="43137"/>
                    </a:srgbClr>
                  </a:outerShdw>
                </a:effectLst>
                <a:latin typeface="Arial" pitchFamily="34" charset="0"/>
                <a:cs typeface="Arial" pitchFamily="34" charset="0"/>
              </a:rPr>
              <a:t>GLOSARIO</a:t>
            </a:r>
            <a:endParaRPr lang="en-US" b="1" dirty="0"/>
          </a:p>
        </p:txBody>
      </p:sp>
      <p:sp>
        <p:nvSpPr>
          <p:cNvPr id="7" name="Content Placeholder 2">
            <a:extLst>
              <a:ext uri="{FF2B5EF4-FFF2-40B4-BE49-F238E27FC236}">
                <a16:creationId xmlns:a16="http://schemas.microsoft.com/office/drawing/2014/main" id="{0F2FE9FB-5F85-42C6-AB4B-2804275B38F3}"/>
              </a:ext>
            </a:extLst>
          </p:cNvPr>
          <p:cNvSpPr>
            <a:spLocks noGrp="1"/>
          </p:cNvSpPr>
          <p:nvPr>
            <p:ph idx="1"/>
          </p:nvPr>
        </p:nvSpPr>
        <p:spPr>
          <a:xfrm>
            <a:off x="3031291" y="1479213"/>
            <a:ext cx="6765666" cy="4669796"/>
          </a:xfrm>
        </p:spPr>
        <p:txBody>
          <a:bodyPr>
            <a:noAutofit/>
          </a:bodyPr>
          <a:lstStyle/>
          <a:p>
            <a:pPr algn="just">
              <a:lnSpc>
                <a:spcPct val="90000"/>
              </a:lnSpc>
              <a:buClr>
                <a:schemeClr val="accent2"/>
              </a:buClr>
              <a:buFont typeface="Wingdings" panose="05000000000000000000" pitchFamily="2" charset="2"/>
              <a:buChar char="Ø"/>
            </a:pPr>
            <a:r>
              <a:rPr lang="en-US" sz="2200" b="1" dirty="0">
                <a:latin typeface="Arial" panose="020B0604020202020204" pitchFamily="34" charset="0"/>
                <a:cs typeface="Arial" panose="020B0604020202020204" pitchFamily="34" charset="0"/>
              </a:rPr>
              <a:t>Administración </a:t>
            </a:r>
            <a:r>
              <a:rPr lang="en-US" sz="2200" dirty="0">
                <a:latin typeface="Arial" panose="020B0604020202020204" pitchFamily="34" charset="0"/>
                <a:cs typeface="Arial" panose="020B0604020202020204" pitchFamily="34" charset="0"/>
              </a:rPr>
              <a:t>- la Administración de Servicios Generales (ASG),</a:t>
            </a:r>
          </a:p>
          <a:p>
            <a:pPr algn="just">
              <a:lnSpc>
                <a:spcPct val="90000"/>
              </a:lnSpc>
              <a:buClr>
                <a:schemeClr val="accent2"/>
              </a:buClr>
              <a:buFont typeface="Wingdings" panose="05000000000000000000" pitchFamily="2" charset="2"/>
              <a:buChar char="Ø"/>
            </a:pPr>
            <a:r>
              <a:rPr lang="es-PR" sz="2200" b="1" dirty="0">
                <a:latin typeface="Arial" panose="020B0604020202020204" pitchFamily="34" charset="0"/>
                <a:cs typeface="Arial" panose="020B0604020202020204" pitchFamily="34" charset="0"/>
              </a:rPr>
              <a:t>Administrador</a:t>
            </a:r>
            <a:r>
              <a:rPr lang="es-PR" sz="2200" dirty="0">
                <a:latin typeface="Arial" panose="020B0604020202020204" pitchFamily="34" charset="0"/>
                <a:cs typeface="Arial" panose="020B0604020202020204" pitchFamily="34" charset="0"/>
              </a:rPr>
              <a:t> – El Administrador de la ASG,</a:t>
            </a:r>
          </a:p>
          <a:p>
            <a:pPr algn="just">
              <a:lnSpc>
                <a:spcPct val="90000"/>
              </a:lnSpc>
              <a:buClr>
                <a:schemeClr val="accent2"/>
              </a:buClr>
              <a:buFont typeface="Wingdings" panose="05000000000000000000" pitchFamily="2" charset="2"/>
              <a:buChar char="Ø"/>
            </a:pPr>
            <a:r>
              <a:rPr lang="en-US" sz="2200" b="1" dirty="0" err="1">
                <a:latin typeface="Arial" panose="020B0604020202020204" pitchFamily="34" charset="0"/>
                <a:cs typeface="Arial" panose="020B0604020202020204" pitchFamily="34" charset="0"/>
              </a:rPr>
              <a:t>Administrador</a:t>
            </a:r>
            <a:r>
              <a:rPr lang="en-US" sz="2200" b="1" dirty="0">
                <a:latin typeface="Arial" panose="020B0604020202020204" pitchFamily="34" charset="0"/>
                <a:cs typeface="Arial" panose="020B0604020202020204" pitchFamily="34" charset="0"/>
              </a:rPr>
              <a:t> Auxiliar </a:t>
            </a:r>
            <a:r>
              <a:rPr lang="en-US" sz="2200" dirty="0">
                <a:latin typeface="Arial" panose="020B0604020202020204" pitchFamily="34" charset="0"/>
                <a:cs typeface="Arial" panose="020B0604020202020204" pitchFamily="34" charset="0"/>
              </a:rPr>
              <a:t>– El </a:t>
            </a:r>
            <a:r>
              <a:rPr lang="en-US" sz="2200" dirty="0" err="1">
                <a:latin typeface="Arial" panose="020B0604020202020204" pitchFamily="34" charset="0"/>
                <a:cs typeface="Arial" panose="020B0604020202020204" pitchFamily="34" charset="0"/>
              </a:rPr>
              <a:t>Administrador</a:t>
            </a:r>
            <a:r>
              <a:rPr lang="en-US" sz="2200" dirty="0">
                <a:latin typeface="Arial" panose="020B0604020202020204" pitchFamily="34" charset="0"/>
                <a:cs typeface="Arial" panose="020B0604020202020204" pitchFamily="34" charset="0"/>
              </a:rPr>
              <a:t> Auxiliar del </a:t>
            </a:r>
            <a:r>
              <a:rPr lang="en-US" sz="2200" dirty="0" err="1">
                <a:latin typeface="Arial" panose="020B0604020202020204" pitchFamily="34" charset="0"/>
                <a:cs typeface="Arial" panose="020B0604020202020204" pitchFamily="34" charset="0"/>
              </a:rPr>
              <a:t>Área</a:t>
            </a:r>
            <a:r>
              <a:rPr lang="en-US" sz="2200" dirty="0">
                <a:latin typeface="Arial" panose="020B0604020202020204" pitchFamily="34" charset="0"/>
                <a:cs typeface="Arial" panose="020B0604020202020204" pitchFamily="34" charset="0"/>
              </a:rPr>
              <a:t> de </a:t>
            </a:r>
            <a:r>
              <a:rPr lang="en-US" sz="2200" dirty="0" err="1">
                <a:latin typeface="Arial" panose="020B0604020202020204" pitchFamily="34" charset="0"/>
                <a:cs typeface="Arial" panose="020B0604020202020204" pitchFamily="34" charset="0"/>
              </a:rPr>
              <a:t>Operaciones</a:t>
            </a:r>
            <a:r>
              <a:rPr lang="en-US" sz="2200" dirty="0">
                <a:latin typeface="Arial" panose="020B0604020202020204" pitchFamily="34" charset="0"/>
                <a:cs typeface="Arial" panose="020B0604020202020204" pitchFamily="34" charset="0"/>
              </a:rPr>
              <a:t> de la ASG,</a:t>
            </a:r>
          </a:p>
          <a:p>
            <a:pPr algn="just">
              <a:lnSpc>
                <a:spcPct val="90000"/>
              </a:lnSpc>
              <a:buClr>
                <a:schemeClr val="accent2"/>
              </a:buClr>
              <a:buFont typeface="Wingdings" panose="05000000000000000000" pitchFamily="2" charset="2"/>
              <a:buChar char="Ø"/>
            </a:pPr>
            <a:r>
              <a:rPr lang="es-PR" sz="2200" b="1" dirty="0">
                <a:latin typeface="Arial" panose="020B0604020202020204" pitchFamily="34" charset="0"/>
                <a:cs typeface="Arial" panose="020B0604020202020204" pitchFamily="34" charset="0"/>
              </a:rPr>
              <a:t>Jefe de Agencia</a:t>
            </a:r>
            <a:r>
              <a:rPr lang="es-PR" sz="2200" dirty="0">
                <a:latin typeface="Arial" panose="020B0604020202020204" pitchFamily="34" charset="0"/>
                <a:cs typeface="Arial" panose="020B0604020202020204" pitchFamily="34" charset="0"/>
              </a:rPr>
              <a:t> - Autoridad máxima de las agencias representadas,</a:t>
            </a:r>
          </a:p>
          <a:p>
            <a:pPr algn="just">
              <a:lnSpc>
                <a:spcPct val="90000"/>
              </a:lnSpc>
              <a:buClr>
                <a:schemeClr val="accent2"/>
              </a:buClr>
              <a:buFont typeface="Wingdings" panose="05000000000000000000" pitchFamily="2" charset="2"/>
              <a:buChar char="Ø"/>
            </a:pPr>
            <a:r>
              <a:rPr lang="es-PR" sz="2200" b="1" dirty="0">
                <a:latin typeface="Arial" panose="020B0604020202020204" pitchFamily="34" charset="0"/>
                <a:cs typeface="Arial" panose="020B0604020202020204" pitchFamily="34" charset="0"/>
              </a:rPr>
              <a:t>Pool</a:t>
            </a:r>
            <a:r>
              <a:rPr lang="es-PR" sz="2200" dirty="0">
                <a:latin typeface="Arial" panose="020B0604020202020204" pitchFamily="34" charset="0"/>
                <a:cs typeface="Arial" panose="020B0604020202020204" pitchFamily="34" charset="0"/>
              </a:rPr>
              <a:t> – Es aquella parte de la flota asignada a cada agencia para transportación diaria de personas, documentos, materiales y equipos durante horas laborables,</a:t>
            </a:r>
          </a:p>
          <a:p>
            <a:pPr algn="just">
              <a:lnSpc>
                <a:spcPct val="90000"/>
              </a:lnSpc>
              <a:buClr>
                <a:schemeClr val="accent2"/>
              </a:buClr>
              <a:buFont typeface="Wingdings" panose="05000000000000000000" pitchFamily="2" charset="2"/>
              <a:buChar char="Ø"/>
            </a:pPr>
            <a:r>
              <a:rPr lang="es-PR" sz="2200" b="1" dirty="0">
                <a:latin typeface="Arial" panose="020B0604020202020204" pitchFamily="34" charset="0"/>
                <a:cs typeface="Arial" panose="020B0604020202020204" pitchFamily="34" charset="0"/>
              </a:rPr>
              <a:t>Programa</a:t>
            </a:r>
            <a:r>
              <a:rPr lang="es-PR" sz="2200" dirty="0">
                <a:latin typeface="Arial" panose="020B0604020202020204" pitchFamily="34" charset="0"/>
                <a:cs typeface="Arial" panose="020B0604020202020204" pitchFamily="34" charset="0"/>
              </a:rPr>
              <a:t> – el Programa de Transporte de la ASG.</a:t>
            </a:r>
          </a:p>
          <a:p>
            <a:pPr algn="just">
              <a:lnSpc>
                <a:spcPct val="90000"/>
              </a:lnSpc>
              <a:buClr>
                <a:schemeClr val="accent2"/>
              </a:buClr>
              <a:buFont typeface="Wingdings" panose="05000000000000000000" pitchFamily="2" charset="2"/>
              <a:buChar char="Ø"/>
            </a:pPr>
            <a:endParaRPr lang="en-US" sz="2200" dirty="0">
              <a:latin typeface="Arial" panose="020B0604020202020204" pitchFamily="34" charset="0"/>
              <a:cs typeface="Arial" panose="020B0604020202020204" pitchFamily="34" charset="0"/>
            </a:endParaRPr>
          </a:p>
        </p:txBody>
      </p:sp>
      <p:pic>
        <p:nvPicPr>
          <p:cNvPr id="8" name="Picture 7" descr="cid:image001.png@01D54C59.43FFDE20">
            <a:extLst>
              <a:ext uri="{FF2B5EF4-FFF2-40B4-BE49-F238E27FC236}">
                <a16:creationId xmlns:a16="http://schemas.microsoft.com/office/drawing/2014/main" id="{792AFEF9-D7EA-4BDC-861E-2BCFAECA1BF6}"/>
              </a:ext>
            </a:extLst>
          </p:cNvPr>
          <p:cNvPicPr/>
          <p:nvPr/>
        </p:nvPicPr>
        <p:blipFill rotWithShape="1">
          <a:blip r:embed="rId3" r:link="rId4">
            <a:extLst>
              <a:ext uri="{28A0092B-C50C-407E-A947-70E740481C1C}">
                <a14:useLocalDpi xmlns:a14="http://schemas.microsoft.com/office/drawing/2010/main" val="0"/>
              </a:ext>
            </a:extLst>
          </a:blip>
          <a:srcRect l="481" r="6691" b="1"/>
          <a:stretch>
            <a:fillRect/>
          </a:stretch>
        </p:blipFill>
        <p:spPr bwMode="auto">
          <a:xfrm>
            <a:off x="361873" y="3734303"/>
            <a:ext cx="2557827" cy="2722419"/>
          </a:xfrm>
          <a:custGeom>
            <a:avLst/>
            <a:gdLst>
              <a:gd name="connsiteX0" fmla="*/ 332680 w 3514376"/>
              <a:gd name="connsiteY0" fmla="*/ 0 h 3429001"/>
              <a:gd name="connsiteX1" fmla="*/ 3514376 w 3514376"/>
              <a:gd name="connsiteY1" fmla="*/ 0 h 3429001"/>
              <a:gd name="connsiteX2" fmla="*/ 3002186 w 3514376"/>
              <a:gd name="connsiteY2" fmla="*/ 3429001 h 3429001"/>
              <a:gd name="connsiteX3" fmla="*/ 0 w 3514376"/>
              <a:gd name="connsiteY3" fmla="*/ 3429001 h 3429001"/>
              <a:gd name="connsiteX4" fmla="*/ 0 w 3514376"/>
              <a:gd name="connsiteY4" fmla="*/ 2237155 h 3429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4376" h="3429001">
                <a:moveTo>
                  <a:pt x="332680" y="0"/>
                </a:moveTo>
                <a:lnTo>
                  <a:pt x="3514376" y="0"/>
                </a:lnTo>
                <a:lnTo>
                  <a:pt x="3002186" y="3429001"/>
                </a:lnTo>
                <a:lnTo>
                  <a:pt x="0" y="3429001"/>
                </a:lnTo>
                <a:lnTo>
                  <a:pt x="0" y="2237155"/>
                </a:lnTo>
                <a:close/>
              </a:path>
            </a:pathLst>
          </a:custGeom>
          <a:solidFill>
            <a:schemeClr val="bg1"/>
          </a:solidFill>
          <a:ln>
            <a:solidFill>
              <a:schemeClr val="bg1"/>
            </a:solidFill>
          </a:ln>
        </p:spPr>
      </p:pic>
      <p:sp>
        <p:nvSpPr>
          <p:cNvPr id="2" name="Slide Number Placeholder 1">
            <a:extLst>
              <a:ext uri="{FF2B5EF4-FFF2-40B4-BE49-F238E27FC236}">
                <a16:creationId xmlns:a16="http://schemas.microsoft.com/office/drawing/2014/main" id="{3FB5072C-0377-4D26-ADBC-ADDFC8E156E6}"/>
              </a:ext>
            </a:extLst>
          </p:cNvPr>
          <p:cNvSpPr>
            <a:spLocks noGrp="1"/>
          </p:cNvSpPr>
          <p:nvPr>
            <p:ph type="sldNum" sz="quarter" idx="12"/>
          </p:nvPr>
        </p:nvSpPr>
        <p:spPr>
          <a:xfrm>
            <a:off x="10803776" y="5901472"/>
            <a:ext cx="683339" cy="365125"/>
          </a:xfrm>
        </p:spPr>
        <p:txBody>
          <a:bodyPr/>
          <a:lstStyle/>
          <a:p>
            <a:fld id="{D57F1E4F-1CFF-5643-939E-217C01CDF565}"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17045358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E23B77-A07D-4C24-8C75-D8C4AF7DAED4}"/>
              </a:ext>
            </a:extLst>
          </p:cNvPr>
          <p:cNvSpPr>
            <a:spLocks noGrp="1"/>
          </p:cNvSpPr>
          <p:nvPr>
            <p:ph type="title"/>
          </p:nvPr>
        </p:nvSpPr>
        <p:spPr>
          <a:xfrm>
            <a:off x="462213" y="499894"/>
            <a:ext cx="3580767" cy="659642"/>
          </a:xfrm>
        </p:spPr>
        <p:txBody>
          <a:bodyPr>
            <a:normAutofit/>
          </a:bodyPr>
          <a:lstStyle/>
          <a:p>
            <a:r>
              <a:rPr lang="es-PR" b="1" cap="all" dirty="0">
                <a:effectLst>
                  <a:outerShdw blurRad="38100" dist="38100" dir="2700000" algn="tl">
                    <a:srgbClr val="000000">
                      <a:alpha val="43137"/>
                    </a:srgbClr>
                  </a:outerShdw>
                </a:effectLst>
                <a:latin typeface="Arial" pitchFamily="34" charset="0"/>
                <a:cs typeface="Arial" pitchFamily="34" charset="0"/>
              </a:rPr>
              <a:t>OBJETIVOS</a:t>
            </a:r>
            <a:endParaRPr lang="en-US" b="1" dirty="0"/>
          </a:p>
        </p:txBody>
      </p:sp>
      <p:sp>
        <p:nvSpPr>
          <p:cNvPr id="3" name="Content Placeholder 2">
            <a:extLst>
              <a:ext uri="{FF2B5EF4-FFF2-40B4-BE49-F238E27FC236}">
                <a16:creationId xmlns:a16="http://schemas.microsoft.com/office/drawing/2014/main" id="{EF4EFBF3-AB3E-4B3C-B03A-7CF4B57B27C3}"/>
              </a:ext>
            </a:extLst>
          </p:cNvPr>
          <p:cNvSpPr>
            <a:spLocks noGrp="1"/>
          </p:cNvSpPr>
          <p:nvPr>
            <p:ph idx="1"/>
          </p:nvPr>
        </p:nvSpPr>
        <p:spPr>
          <a:xfrm>
            <a:off x="2056316" y="1570820"/>
            <a:ext cx="7628647" cy="4563308"/>
          </a:xfrm>
        </p:spPr>
        <p:txBody>
          <a:bodyPr>
            <a:noAutofit/>
          </a:bodyPr>
          <a:lstStyle/>
          <a:p>
            <a:pPr algn="just">
              <a:lnSpc>
                <a:spcPct val="90000"/>
              </a:lnSpc>
              <a:spcBef>
                <a:spcPts val="0"/>
              </a:spcBef>
              <a:spcAft>
                <a:spcPts val="600"/>
              </a:spcAft>
            </a:pPr>
            <a:r>
              <a:rPr lang="en-US" sz="2000" b="1" dirty="0">
                <a:latin typeface="Arial" panose="020B0604020202020204" pitchFamily="34" charset="0"/>
                <a:cs typeface="Arial" panose="020B0604020202020204" pitchFamily="34" charset="0"/>
              </a:rPr>
              <a:t>Orientar</a:t>
            </a:r>
            <a:r>
              <a:rPr lang="en-US" sz="2000" dirty="0">
                <a:latin typeface="Arial" panose="020B0604020202020204" pitchFamily="34" charset="0"/>
                <a:cs typeface="Arial" panose="020B0604020202020204" pitchFamily="34" charset="0"/>
              </a:rPr>
              <a:t> </a:t>
            </a:r>
            <a:r>
              <a:rPr lang="es-PR" sz="2000" dirty="0">
                <a:latin typeface="Arial" panose="020B0604020202020204" pitchFamily="34" charset="0"/>
                <a:cs typeface="Arial" panose="020B0604020202020204" pitchFamily="34" charset="0"/>
              </a:rPr>
              <a:t>a los conductores de los departamentos, dependencias, agencias e instrumentalidades pertenecientes a la Rama Ejecutiva sobre las normas del </a:t>
            </a:r>
            <a:r>
              <a:rPr lang="es-PR" sz="2000" b="1" dirty="0">
                <a:latin typeface="Arial" panose="020B0604020202020204" pitchFamily="34" charset="0"/>
                <a:cs typeface="Arial" panose="020B0604020202020204" pitchFamily="34" charset="0"/>
              </a:rPr>
              <a:t>Reglamento 9177 “Reglamento de Administración de la Flota del Gobierno” </a:t>
            </a:r>
            <a:r>
              <a:rPr lang="es-ES" sz="2000" dirty="0">
                <a:latin typeface="Arial" panose="020B0604020202020204" pitchFamily="34" charset="0"/>
                <a:cs typeface="Arial" panose="020B0604020202020204" pitchFamily="34" charset="0"/>
              </a:rPr>
              <a:t>de la ASG</a:t>
            </a:r>
            <a:r>
              <a:rPr lang="es-PR" sz="2000" dirty="0">
                <a:latin typeface="Arial" panose="020B0604020202020204" pitchFamily="34" charset="0"/>
                <a:cs typeface="Arial" panose="020B0604020202020204" pitchFamily="34" charset="0"/>
              </a:rPr>
              <a:t>, según lo establece la </a:t>
            </a:r>
            <a:r>
              <a:rPr lang="es-PR" sz="2000" b="1" dirty="0">
                <a:latin typeface="Arial" panose="020B0604020202020204" pitchFamily="34" charset="0"/>
                <a:cs typeface="Arial" panose="020B0604020202020204" pitchFamily="34" charset="0"/>
              </a:rPr>
              <a:t>Ley Núm. 73-2019, </a:t>
            </a:r>
          </a:p>
          <a:p>
            <a:pPr marL="0" indent="0" algn="just">
              <a:lnSpc>
                <a:spcPct val="90000"/>
              </a:lnSpc>
              <a:spcBef>
                <a:spcPts val="0"/>
              </a:spcBef>
              <a:spcAft>
                <a:spcPts val="600"/>
              </a:spcAft>
              <a:buNone/>
            </a:pPr>
            <a:endParaRPr lang="es-ES_tradnl" altLang="es-PR" sz="2000" b="1" dirty="0">
              <a:latin typeface="Arial" panose="020B0604020202020204" pitchFamily="34" charset="0"/>
              <a:cs typeface="Arial" panose="020B0604020202020204" pitchFamily="34" charset="0"/>
            </a:endParaRPr>
          </a:p>
          <a:p>
            <a:pPr algn="just">
              <a:lnSpc>
                <a:spcPct val="90000"/>
              </a:lnSpc>
              <a:spcBef>
                <a:spcPts val="0"/>
              </a:spcBef>
              <a:spcAft>
                <a:spcPts val="600"/>
              </a:spcAft>
            </a:pPr>
            <a:r>
              <a:rPr lang="es-PR" sz="2000" b="1" dirty="0">
                <a:latin typeface="Arial" panose="020B0604020202020204" pitchFamily="34" charset="0"/>
                <a:cs typeface="Arial" panose="020B0604020202020204" pitchFamily="34" charset="0"/>
              </a:rPr>
              <a:t>Clarificar</a:t>
            </a:r>
            <a:r>
              <a:rPr lang="es-PR" sz="2000" dirty="0">
                <a:latin typeface="Arial" panose="020B0604020202020204" pitchFamily="34" charset="0"/>
                <a:cs typeface="Arial" panose="020B0604020202020204" pitchFamily="34" charset="0"/>
              </a:rPr>
              <a:t> las normas que regulan los </a:t>
            </a:r>
            <a:r>
              <a:rPr lang="es-PR" sz="2000" b="1" dirty="0">
                <a:latin typeface="Arial" panose="020B0604020202020204" pitchFamily="34" charset="0"/>
                <a:cs typeface="Arial" panose="020B0604020202020204" pitchFamily="34" charset="0"/>
              </a:rPr>
              <a:t>deberes y responsabilidades del conductor,</a:t>
            </a:r>
            <a:r>
              <a:rPr lang="es-PR" sz="2000" dirty="0">
                <a:latin typeface="Arial" panose="020B0604020202020204" pitchFamily="34" charset="0"/>
                <a:cs typeface="Arial" panose="020B0604020202020204" pitchFamily="34" charset="0"/>
              </a:rPr>
              <a:t> asignado a conducir un vehículo de motor propiedad del Gobierno de Puerto Rico (Rama Ejecutiva),</a:t>
            </a:r>
          </a:p>
          <a:p>
            <a:pPr algn="just">
              <a:lnSpc>
                <a:spcPct val="90000"/>
              </a:lnSpc>
              <a:spcBef>
                <a:spcPts val="0"/>
              </a:spcBef>
              <a:spcAft>
                <a:spcPts val="600"/>
              </a:spcAft>
            </a:pPr>
            <a:endParaRPr lang="es-PR" sz="2000" dirty="0">
              <a:latin typeface="Arial" panose="020B0604020202020204" pitchFamily="34" charset="0"/>
              <a:cs typeface="Arial" panose="020B0604020202020204" pitchFamily="34" charset="0"/>
            </a:endParaRPr>
          </a:p>
          <a:p>
            <a:pPr algn="just">
              <a:lnSpc>
                <a:spcPct val="90000"/>
              </a:lnSpc>
              <a:spcBef>
                <a:spcPts val="0"/>
              </a:spcBef>
              <a:spcAft>
                <a:spcPts val="600"/>
              </a:spcAft>
            </a:pPr>
            <a:r>
              <a:rPr lang="es-PR" sz="2000" b="1" dirty="0">
                <a:latin typeface="Arial" panose="020B0604020202020204" pitchFamily="34" charset="0"/>
                <a:cs typeface="Arial" panose="020B0604020202020204" pitchFamily="34" charset="0"/>
              </a:rPr>
              <a:t>Analizar</a:t>
            </a:r>
            <a:r>
              <a:rPr lang="es-PR" sz="2000" dirty="0">
                <a:latin typeface="Arial" panose="020B0604020202020204" pitchFamily="34" charset="0"/>
                <a:cs typeface="Arial" panose="020B0604020202020204" pitchFamily="34" charset="0"/>
              </a:rPr>
              <a:t> los documentos a cumplimentar y requeridos por el Reglamento 9177 “Reglamento de Administración de la Flota del Gobierno”. </a:t>
            </a:r>
          </a:p>
        </p:txBody>
      </p:sp>
      <p:pic>
        <p:nvPicPr>
          <p:cNvPr id="12" name="Picture 11" descr="Resultado de imagen para fotos sobre objetivos">
            <a:extLst>
              <a:ext uri="{FF2B5EF4-FFF2-40B4-BE49-F238E27FC236}">
                <a16:creationId xmlns:a16="http://schemas.microsoft.com/office/drawing/2014/main" id="{C41D603C-482F-4673-8855-244824C782F6}"/>
              </a:ext>
            </a:extLst>
          </p:cNvPr>
          <p:cNvPicPr/>
          <p:nvPr/>
        </p:nvPicPr>
        <p:blipFill rotWithShape="1">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1567" r="6911" b="1"/>
          <a:stretch/>
        </p:blipFill>
        <p:spPr bwMode="auto">
          <a:xfrm>
            <a:off x="576852" y="1454813"/>
            <a:ext cx="1479464" cy="1826549"/>
          </a:xfrm>
          <a:prstGeom prst="rect">
            <a:avLst/>
          </a:prstGeom>
          <a:noFill/>
        </p:spPr>
      </p:pic>
      <p:pic>
        <p:nvPicPr>
          <p:cNvPr id="13" name="Picture 12" descr="cid:image001.png@01D54C59.43FFDE20">
            <a:extLst>
              <a:ext uri="{FF2B5EF4-FFF2-40B4-BE49-F238E27FC236}">
                <a16:creationId xmlns:a16="http://schemas.microsoft.com/office/drawing/2014/main" id="{DC487250-5E69-4755-854D-596DBC8D9D81}"/>
              </a:ext>
            </a:extLst>
          </p:cNvPr>
          <p:cNvPicPr/>
          <p:nvPr/>
        </p:nvPicPr>
        <p:blipFill rotWithShape="1">
          <a:blip r:embed="rId4" r:link="rId5">
            <a:extLst>
              <a:ext uri="{28A0092B-C50C-407E-A947-70E740481C1C}">
                <a14:useLocalDpi xmlns:a14="http://schemas.microsoft.com/office/drawing/2010/main" val="0"/>
              </a:ext>
            </a:extLst>
          </a:blip>
          <a:srcRect l="481" r="6691" b="1"/>
          <a:stretch>
            <a:fillRect/>
          </a:stretch>
        </p:blipFill>
        <p:spPr bwMode="auto">
          <a:xfrm>
            <a:off x="261302" y="3841682"/>
            <a:ext cx="1675746" cy="1826549"/>
          </a:xfrm>
          <a:prstGeom prst="rect">
            <a:avLst/>
          </a:prstGeom>
          <a:solidFill>
            <a:schemeClr val="bg1"/>
          </a:solidFill>
          <a:ln>
            <a:solidFill>
              <a:schemeClr val="bg1"/>
            </a:solidFill>
          </a:ln>
        </p:spPr>
      </p:pic>
      <p:sp>
        <p:nvSpPr>
          <p:cNvPr id="2" name="Slide Number Placeholder 1">
            <a:extLst>
              <a:ext uri="{FF2B5EF4-FFF2-40B4-BE49-F238E27FC236}">
                <a16:creationId xmlns:a16="http://schemas.microsoft.com/office/drawing/2014/main" id="{79AC3183-89F3-4147-A20B-36AEB6D870E9}"/>
              </a:ext>
            </a:extLst>
          </p:cNvPr>
          <p:cNvSpPr>
            <a:spLocks noGrp="1"/>
          </p:cNvSpPr>
          <p:nvPr>
            <p:ph type="sldNum" sz="quarter" idx="12"/>
          </p:nvPr>
        </p:nvSpPr>
        <p:spPr>
          <a:xfrm>
            <a:off x="10822757" y="6134127"/>
            <a:ext cx="683339" cy="365125"/>
          </a:xfrm>
        </p:spPr>
        <p:txBody>
          <a:bodyPr/>
          <a:lstStyle/>
          <a:p>
            <a:fld id="{D57F1E4F-1CFF-5643-939E-217C01CDF565}"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24750425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DD9D02-38BD-43EB-8149-8B2F98F6D648}"/>
              </a:ext>
            </a:extLst>
          </p:cNvPr>
          <p:cNvSpPr>
            <a:spLocks noGrp="1"/>
          </p:cNvSpPr>
          <p:nvPr>
            <p:ph type="title"/>
          </p:nvPr>
        </p:nvSpPr>
        <p:spPr>
          <a:xfrm>
            <a:off x="1945699" y="378200"/>
            <a:ext cx="6424439" cy="1320800"/>
          </a:xfrm>
        </p:spPr>
        <p:txBody>
          <a:bodyPr>
            <a:normAutofit/>
          </a:bodyPr>
          <a:lstStyle/>
          <a:p>
            <a:r>
              <a:rPr lang="es-PR" b="1" cap="all" dirty="0">
                <a:effectLst>
                  <a:outerShdw blurRad="38100" dist="38100" dir="2700000" algn="tl">
                    <a:srgbClr val="000000">
                      <a:alpha val="43137"/>
                    </a:srgbClr>
                  </a:outerShdw>
                </a:effectLst>
                <a:latin typeface="Arial" pitchFamily="34" charset="0"/>
                <a:cs typeface="Arial" pitchFamily="34" charset="0"/>
              </a:rPr>
              <a:t>RESPONSABILIDADES Y OBLIGACIONES DE LA ASG</a:t>
            </a:r>
            <a:endParaRPr lang="en-US" b="1" dirty="0"/>
          </a:p>
        </p:txBody>
      </p:sp>
      <p:pic>
        <p:nvPicPr>
          <p:cNvPr id="5" name="Picture 4" descr="C:\Users\marilynrh\AppData\Local\Microsoft\Windows\INetCacheContent.Word\IMAGEN OBLIGACIONES.PNG">
            <a:extLst>
              <a:ext uri="{FF2B5EF4-FFF2-40B4-BE49-F238E27FC236}">
                <a16:creationId xmlns:a16="http://schemas.microsoft.com/office/drawing/2014/main" id="{B4D75867-8C0C-4F67-9991-047B028C364E}"/>
              </a:ext>
            </a:extLst>
          </p:cNvPr>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3185" r="5" b="8703"/>
          <a:stretch/>
        </p:blipFill>
        <p:spPr bwMode="auto">
          <a:xfrm>
            <a:off x="2" y="10"/>
            <a:ext cx="1945697" cy="1714488"/>
          </a:xfrm>
          <a:custGeom>
            <a:avLst/>
            <a:gdLst>
              <a:gd name="connsiteX0" fmla="*/ 0 w 1945697"/>
              <a:gd name="connsiteY0" fmla="*/ 0 h 1714498"/>
              <a:gd name="connsiteX1" fmla="*/ 1678973 w 1945697"/>
              <a:gd name="connsiteY1" fmla="*/ 0 h 1714498"/>
              <a:gd name="connsiteX2" fmla="*/ 1945697 w 1945697"/>
              <a:gd name="connsiteY2" fmla="*/ 1714498 h 1714498"/>
              <a:gd name="connsiteX3" fmla="*/ 0 w 1945697"/>
              <a:gd name="connsiteY3" fmla="*/ 1714498 h 1714498"/>
            </a:gdLst>
            <a:ahLst/>
            <a:cxnLst>
              <a:cxn ang="0">
                <a:pos x="connsiteX0" y="connsiteY0"/>
              </a:cxn>
              <a:cxn ang="0">
                <a:pos x="connsiteX1" y="connsiteY1"/>
              </a:cxn>
              <a:cxn ang="0">
                <a:pos x="connsiteX2" y="connsiteY2"/>
              </a:cxn>
              <a:cxn ang="0">
                <a:pos x="connsiteX3" y="connsiteY3"/>
              </a:cxn>
            </a:cxnLst>
            <a:rect l="l" t="t" r="r" b="b"/>
            <a:pathLst>
              <a:path w="1945697" h="1714498">
                <a:moveTo>
                  <a:pt x="0" y="0"/>
                </a:moveTo>
                <a:lnTo>
                  <a:pt x="1678973" y="0"/>
                </a:lnTo>
                <a:lnTo>
                  <a:pt x="1945697" y="1714498"/>
                </a:lnTo>
                <a:lnTo>
                  <a:pt x="0" y="1714498"/>
                </a:lnTo>
                <a:close/>
              </a:path>
            </a:pathLst>
          </a:custGeom>
          <a:noFill/>
        </p:spPr>
      </p:pic>
      <p:pic>
        <p:nvPicPr>
          <p:cNvPr id="7" name="Picture 6">
            <a:extLst>
              <a:ext uri="{FF2B5EF4-FFF2-40B4-BE49-F238E27FC236}">
                <a16:creationId xmlns:a16="http://schemas.microsoft.com/office/drawing/2014/main" id="{866937CC-2699-42BD-AB5B-1E0646B8C05E}"/>
              </a:ext>
            </a:extLst>
          </p:cNvPr>
          <p:cNvPicPr>
            <a:picLocks noChangeAspect="1"/>
          </p:cNvPicPr>
          <p:nvPr/>
        </p:nvPicPr>
        <p:blipFill rotWithShape="1">
          <a:blip r:embed="rId3">
            <a:alphaModFix/>
          </a:blip>
          <a:srcRect r="3453" b="4"/>
          <a:stretch/>
        </p:blipFill>
        <p:spPr>
          <a:xfrm>
            <a:off x="1" y="1714496"/>
            <a:ext cx="2210007" cy="1714498"/>
          </a:xfrm>
          <a:custGeom>
            <a:avLst/>
            <a:gdLst>
              <a:gd name="connsiteX0" fmla="*/ 0 w 2210007"/>
              <a:gd name="connsiteY0" fmla="*/ 0 h 1714498"/>
              <a:gd name="connsiteX1" fmla="*/ 1943283 w 2210007"/>
              <a:gd name="connsiteY1" fmla="*/ 0 h 1714498"/>
              <a:gd name="connsiteX2" fmla="*/ 2210007 w 2210007"/>
              <a:gd name="connsiteY2" fmla="*/ 1714498 h 1714498"/>
              <a:gd name="connsiteX3" fmla="*/ 0 w 2210007"/>
              <a:gd name="connsiteY3" fmla="*/ 1714498 h 1714498"/>
            </a:gdLst>
            <a:ahLst/>
            <a:cxnLst>
              <a:cxn ang="0">
                <a:pos x="connsiteX0" y="connsiteY0"/>
              </a:cxn>
              <a:cxn ang="0">
                <a:pos x="connsiteX1" y="connsiteY1"/>
              </a:cxn>
              <a:cxn ang="0">
                <a:pos x="connsiteX2" y="connsiteY2"/>
              </a:cxn>
              <a:cxn ang="0">
                <a:pos x="connsiteX3" y="connsiteY3"/>
              </a:cxn>
            </a:cxnLst>
            <a:rect l="l" t="t" r="r" b="b"/>
            <a:pathLst>
              <a:path w="2210007" h="1714498">
                <a:moveTo>
                  <a:pt x="0" y="0"/>
                </a:moveTo>
                <a:lnTo>
                  <a:pt x="1943283" y="0"/>
                </a:lnTo>
                <a:lnTo>
                  <a:pt x="2210007" y="1714498"/>
                </a:lnTo>
                <a:lnTo>
                  <a:pt x="0" y="1714498"/>
                </a:lnTo>
                <a:close/>
              </a:path>
            </a:pathLst>
          </a:custGeom>
        </p:spPr>
      </p:pic>
      <p:pic>
        <p:nvPicPr>
          <p:cNvPr id="6" name="Picture 5" descr="cid:image001.png@01D54C59.43FFDE20">
            <a:extLst>
              <a:ext uri="{FF2B5EF4-FFF2-40B4-BE49-F238E27FC236}">
                <a16:creationId xmlns:a16="http://schemas.microsoft.com/office/drawing/2014/main" id="{F6ED7860-7965-47EB-A6B2-2663D93FF480}"/>
              </a:ext>
            </a:extLst>
          </p:cNvPr>
          <p:cNvPicPr/>
          <p:nvPr/>
        </p:nvPicPr>
        <p:blipFill rotWithShape="1">
          <a:blip r:embed="rId4" r:link="rId5">
            <a:alphaModFix/>
            <a:extLst>
              <a:ext uri="{28A0092B-C50C-407E-A947-70E740481C1C}">
                <a14:useLocalDpi xmlns:a14="http://schemas.microsoft.com/office/drawing/2010/main" val="0"/>
              </a:ext>
            </a:extLst>
          </a:blip>
          <a:srcRect t="14215" r="3" b="9976"/>
          <a:stretch>
            <a:fillRect/>
          </a:stretch>
        </p:blipFill>
        <p:spPr bwMode="auto">
          <a:xfrm>
            <a:off x="1" y="3429005"/>
            <a:ext cx="2474319" cy="1698991"/>
          </a:xfrm>
          <a:custGeom>
            <a:avLst/>
            <a:gdLst>
              <a:gd name="connsiteX0" fmla="*/ 0 w 2474319"/>
              <a:gd name="connsiteY0" fmla="*/ 0 h 1698991"/>
              <a:gd name="connsiteX1" fmla="*/ 2210007 w 2474319"/>
              <a:gd name="connsiteY1" fmla="*/ 0 h 1698991"/>
              <a:gd name="connsiteX2" fmla="*/ 2474319 w 2474319"/>
              <a:gd name="connsiteY2" fmla="*/ 1698991 h 1698991"/>
              <a:gd name="connsiteX3" fmla="*/ 188387 w 2474319"/>
              <a:gd name="connsiteY3" fmla="*/ 1698991 h 1698991"/>
              <a:gd name="connsiteX4" fmla="*/ 0 w 2474319"/>
              <a:gd name="connsiteY4" fmla="*/ 574652 h 1698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4319" h="1698991">
                <a:moveTo>
                  <a:pt x="0" y="0"/>
                </a:moveTo>
                <a:lnTo>
                  <a:pt x="2210007" y="0"/>
                </a:lnTo>
                <a:lnTo>
                  <a:pt x="2474319" y="1698991"/>
                </a:lnTo>
                <a:lnTo>
                  <a:pt x="188387" y="1698991"/>
                </a:lnTo>
                <a:lnTo>
                  <a:pt x="0" y="574652"/>
                </a:lnTo>
                <a:close/>
              </a:path>
            </a:pathLst>
          </a:custGeom>
          <a:noFill/>
        </p:spPr>
      </p:pic>
      <p:pic>
        <p:nvPicPr>
          <p:cNvPr id="31" name="Picture 30">
            <a:extLst>
              <a:ext uri="{FF2B5EF4-FFF2-40B4-BE49-F238E27FC236}">
                <a16:creationId xmlns:a16="http://schemas.microsoft.com/office/drawing/2014/main" id="{588AACCF-EB76-4D75-BAE0-0544431302FA}"/>
              </a:ext>
            </a:extLst>
          </p:cNvPr>
          <p:cNvPicPr>
            <a:picLocks noChangeAspect="1"/>
          </p:cNvPicPr>
          <p:nvPr/>
        </p:nvPicPr>
        <p:blipFill rotWithShape="1">
          <a:blip r:embed="rId6">
            <a:alphaModFix/>
            <a:extLst>
              <a:ext uri="{28A0092B-C50C-407E-A947-70E740481C1C}">
                <a14:useLocalDpi xmlns:a14="http://schemas.microsoft.com/office/drawing/2010/main" val="0"/>
              </a:ext>
            </a:extLst>
          </a:blip>
          <a:srcRect t="32128" r="8" b="8"/>
          <a:stretch/>
        </p:blipFill>
        <p:spPr>
          <a:xfrm>
            <a:off x="188384" y="5127992"/>
            <a:ext cx="2555404" cy="1730008"/>
          </a:xfrm>
          <a:custGeom>
            <a:avLst/>
            <a:gdLst>
              <a:gd name="connsiteX0" fmla="*/ 0 w 2555404"/>
              <a:gd name="connsiteY0" fmla="*/ 0 h 1730008"/>
              <a:gd name="connsiteX1" fmla="*/ 2285932 w 2555404"/>
              <a:gd name="connsiteY1" fmla="*/ 0 h 1730008"/>
              <a:gd name="connsiteX2" fmla="*/ 2538174 w 2555404"/>
              <a:gd name="connsiteY2" fmla="*/ 1621404 h 1730008"/>
              <a:gd name="connsiteX3" fmla="*/ 2538508 w 2555404"/>
              <a:gd name="connsiteY3" fmla="*/ 1621404 h 1730008"/>
              <a:gd name="connsiteX4" fmla="*/ 2555404 w 2555404"/>
              <a:gd name="connsiteY4" fmla="*/ 1730008 h 1730008"/>
              <a:gd name="connsiteX5" fmla="*/ 289868 w 2555404"/>
              <a:gd name="connsiteY5" fmla="*/ 1730008 h 173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404" h="1730008">
                <a:moveTo>
                  <a:pt x="0" y="0"/>
                </a:moveTo>
                <a:lnTo>
                  <a:pt x="2285932" y="0"/>
                </a:lnTo>
                <a:lnTo>
                  <a:pt x="2538174" y="1621404"/>
                </a:lnTo>
                <a:lnTo>
                  <a:pt x="2538508" y="1621404"/>
                </a:lnTo>
                <a:lnTo>
                  <a:pt x="2555404" y="1730008"/>
                </a:lnTo>
                <a:lnTo>
                  <a:pt x="289868" y="1730008"/>
                </a:lnTo>
                <a:close/>
              </a:path>
            </a:pathLst>
          </a:custGeom>
        </p:spPr>
      </p:pic>
      <p:sp>
        <p:nvSpPr>
          <p:cNvPr id="36" name="Isosceles Triangle 8">
            <a:extLst>
              <a:ext uri="{FF2B5EF4-FFF2-40B4-BE49-F238E27FC236}">
                <a16:creationId xmlns:a16="http://schemas.microsoft.com/office/drawing/2014/main" id="{2AC0F484-DB7C-404B-BF79-70F127C9A0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0E589ABE-4129-40D4-B653-5586B60A0A3A}"/>
              </a:ext>
            </a:extLst>
          </p:cNvPr>
          <p:cNvSpPr>
            <a:spLocks noGrp="1"/>
          </p:cNvSpPr>
          <p:nvPr>
            <p:ph idx="1"/>
          </p:nvPr>
        </p:nvSpPr>
        <p:spPr>
          <a:xfrm>
            <a:off x="2474320" y="1759075"/>
            <a:ext cx="7344929" cy="4508252"/>
          </a:xfrm>
        </p:spPr>
        <p:txBody>
          <a:bodyPr>
            <a:noAutofit/>
          </a:bodyPr>
          <a:lstStyle/>
          <a:p>
            <a:pPr algn="just">
              <a:spcBef>
                <a:spcPts val="0"/>
              </a:spcBef>
            </a:pPr>
            <a:r>
              <a:rPr lang="es-PR" b="1" dirty="0">
                <a:latin typeface="Arial" panose="020B0604020202020204" pitchFamily="34" charset="0"/>
                <a:cs typeface="Arial" panose="020B0604020202020204" pitchFamily="34" charset="0"/>
              </a:rPr>
              <a:t>Coordinar</a:t>
            </a:r>
            <a:r>
              <a:rPr lang="es-PR" dirty="0">
                <a:latin typeface="Arial" panose="020B0604020202020204" pitchFamily="34" charset="0"/>
                <a:cs typeface="Arial" panose="020B0604020202020204" pitchFamily="34" charset="0"/>
              </a:rPr>
              <a:t> con los Jefes de Agencias la custodia, el uso y el movimiento de la flota.</a:t>
            </a:r>
          </a:p>
          <a:p>
            <a:pPr marL="0" indent="0" algn="just">
              <a:spcBef>
                <a:spcPts val="0"/>
              </a:spcBef>
              <a:buNone/>
            </a:pPr>
            <a:endParaRPr lang="es-PR" dirty="0">
              <a:latin typeface="Arial" panose="020B0604020202020204" pitchFamily="34" charset="0"/>
              <a:cs typeface="Arial" panose="020B0604020202020204" pitchFamily="34" charset="0"/>
            </a:endParaRPr>
          </a:p>
          <a:p>
            <a:pPr algn="just">
              <a:spcBef>
                <a:spcPts val="0"/>
              </a:spcBef>
            </a:pPr>
            <a:r>
              <a:rPr lang="es-PR" b="1" dirty="0">
                <a:latin typeface="Arial" panose="020B0604020202020204" pitchFamily="34" charset="0"/>
                <a:cs typeface="Arial" panose="020B0604020202020204" pitchFamily="34" charset="0"/>
              </a:rPr>
              <a:t>Asegurar</a:t>
            </a:r>
            <a:r>
              <a:rPr lang="es-PR" dirty="0">
                <a:latin typeface="Arial" panose="020B0604020202020204" pitchFamily="34" charset="0"/>
                <a:cs typeface="Arial" panose="020B0604020202020204" pitchFamily="34" charset="0"/>
              </a:rPr>
              <a:t> que las agencias establezcan los mecanismos necesarios, mediante los cuales la ASG pueda supervisar a los Gerentes de Transportación, Gerentes Auxiliares y Conductores.</a:t>
            </a:r>
          </a:p>
          <a:p>
            <a:pPr algn="just">
              <a:spcBef>
                <a:spcPts val="0"/>
              </a:spcBef>
            </a:pPr>
            <a:endParaRPr lang="es-PR" b="1" dirty="0">
              <a:latin typeface="Arial" panose="020B0604020202020204" pitchFamily="34" charset="0"/>
              <a:cs typeface="Arial" panose="020B0604020202020204" pitchFamily="34" charset="0"/>
            </a:endParaRPr>
          </a:p>
          <a:p>
            <a:pPr algn="just">
              <a:spcBef>
                <a:spcPts val="0"/>
              </a:spcBef>
            </a:pPr>
            <a:r>
              <a:rPr lang="es-PR" b="1" dirty="0">
                <a:latin typeface="Arial" panose="020B0604020202020204" pitchFamily="34" charset="0"/>
                <a:cs typeface="Arial" panose="020B0604020202020204" pitchFamily="34" charset="0"/>
              </a:rPr>
              <a:t>Adiestrar</a:t>
            </a:r>
            <a:r>
              <a:rPr lang="es-PR" dirty="0">
                <a:latin typeface="Arial" panose="020B0604020202020204" pitchFamily="34" charset="0"/>
                <a:cs typeface="Arial" panose="020B0604020202020204" pitchFamily="34" charset="0"/>
              </a:rPr>
              <a:t> a todo el personal que entre en contacto o que use vehículo oficial o cualquier otro medio de transportación.  La ASG tiene que mantener un programa de adiestramiento. </a:t>
            </a:r>
          </a:p>
          <a:p>
            <a:pPr algn="just">
              <a:spcBef>
                <a:spcPts val="0"/>
              </a:spcBef>
            </a:pPr>
            <a:endParaRPr lang="es-PR" b="1" dirty="0">
              <a:latin typeface="Arial" panose="020B0604020202020204" pitchFamily="34" charset="0"/>
              <a:cs typeface="Arial" panose="020B0604020202020204" pitchFamily="34" charset="0"/>
            </a:endParaRPr>
          </a:p>
          <a:p>
            <a:pPr algn="just">
              <a:spcBef>
                <a:spcPts val="0"/>
              </a:spcBef>
            </a:pPr>
            <a:r>
              <a:rPr lang="es-PR" b="1" dirty="0">
                <a:latin typeface="Arial" panose="020B0604020202020204" pitchFamily="34" charset="0"/>
                <a:cs typeface="Arial" panose="020B0604020202020204" pitchFamily="34" charset="0"/>
              </a:rPr>
              <a:t>Informar</a:t>
            </a:r>
            <a:r>
              <a:rPr lang="es-PR" dirty="0">
                <a:latin typeface="Arial" panose="020B0604020202020204" pitchFamily="34" charset="0"/>
                <a:cs typeface="Arial" panose="020B0604020202020204" pitchFamily="34" charset="0"/>
              </a:rPr>
              <a:t> a los Jefes de Agencias, Gerentes de Transportación, Gerentes Auxiliares, Conductores y Mecánicos de todo movimiento de transportación en el gobierno (Rama Ejecutiva) y de las normas o procesos modificados.</a:t>
            </a:r>
            <a:endParaRPr lang="es-US" dirty="0"/>
          </a:p>
        </p:txBody>
      </p:sp>
      <p:sp>
        <p:nvSpPr>
          <p:cNvPr id="2" name="Slide Number Placeholder 1">
            <a:extLst>
              <a:ext uri="{FF2B5EF4-FFF2-40B4-BE49-F238E27FC236}">
                <a16:creationId xmlns:a16="http://schemas.microsoft.com/office/drawing/2014/main" id="{997C9F20-2041-4B64-884B-A6509B74AA03}"/>
              </a:ext>
            </a:extLst>
          </p:cNvPr>
          <p:cNvSpPr>
            <a:spLocks noGrp="1"/>
          </p:cNvSpPr>
          <p:nvPr>
            <p:ph type="sldNum" sz="quarter" idx="12"/>
          </p:nvPr>
        </p:nvSpPr>
        <p:spPr>
          <a:xfrm>
            <a:off x="10870037" y="6084764"/>
            <a:ext cx="683339" cy="365125"/>
          </a:xfrm>
        </p:spPr>
        <p:txBody>
          <a:bodyPr/>
          <a:lstStyle/>
          <a:p>
            <a:fld id="{D57F1E4F-1CFF-5643-939E-217C01CDF565}"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4047386371"/>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57D83CC-F60C-4240-8C5E-EC26FDF4A60D}"/>
              </a:ext>
            </a:extLst>
          </p:cNvPr>
          <p:cNvSpPr>
            <a:spLocks noGrp="1"/>
          </p:cNvSpPr>
          <p:nvPr>
            <p:ph type="title"/>
          </p:nvPr>
        </p:nvSpPr>
        <p:spPr>
          <a:xfrm>
            <a:off x="2258719" y="412653"/>
            <a:ext cx="6424440" cy="1320800"/>
          </a:xfrm>
        </p:spPr>
        <p:txBody>
          <a:bodyPr>
            <a:normAutofit/>
          </a:bodyPr>
          <a:lstStyle/>
          <a:p>
            <a:r>
              <a:rPr lang="es-PR" b="1" cap="all" dirty="0">
                <a:effectLst>
                  <a:outerShdw blurRad="38100" dist="38100" dir="2700000" algn="tl">
                    <a:srgbClr val="000000">
                      <a:alpha val="43137"/>
                    </a:srgbClr>
                  </a:outerShdw>
                </a:effectLst>
                <a:latin typeface="Arial" pitchFamily="34" charset="0"/>
                <a:cs typeface="Arial" pitchFamily="34" charset="0"/>
              </a:rPr>
              <a:t>RESPONSABILIDADES Y OBLIGACIONES DE LA ASG</a:t>
            </a:r>
            <a:endParaRPr lang="en-US" b="1" dirty="0"/>
          </a:p>
        </p:txBody>
      </p:sp>
      <p:pic>
        <p:nvPicPr>
          <p:cNvPr id="9" name="Picture 8" descr="cid:image001.png@01D54C59.43FFDE20">
            <a:extLst>
              <a:ext uri="{FF2B5EF4-FFF2-40B4-BE49-F238E27FC236}">
                <a16:creationId xmlns:a16="http://schemas.microsoft.com/office/drawing/2014/main" id="{F9937DB2-2A81-4CA3-AA9A-7C362653D56C}"/>
              </a:ext>
            </a:extLst>
          </p:cNvPr>
          <p:cNvPicPr/>
          <p:nvPr/>
        </p:nvPicPr>
        <p:blipFill rotWithShape="1">
          <a:blip r:embed="rId2" r:link="rId3">
            <a:extLst>
              <a:ext uri="{28A0092B-C50C-407E-A947-70E740481C1C}">
                <a14:useLocalDpi xmlns:a14="http://schemas.microsoft.com/office/drawing/2010/main" val="0"/>
              </a:ext>
            </a:extLst>
          </a:blip>
          <a:srcRect l="33420" r="30523" b="1"/>
          <a:stretch>
            <a:fillRect/>
          </a:stretch>
        </p:blipFill>
        <p:spPr bwMode="auto">
          <a:xfrm>
            <a:off x="20" y="10"/>
            <a:ext cx="2734036"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solidFill>
            <a:schemeClr val="bg1"/>
          </a:solidFill>
        </p:spPr>
      </p:pic>
      <p:sp>
        <p:nvSpPr>
          <p:cNvPr id="49" name="Isosceles Triangle 4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PR"/>
          </a:p>
        </p:txBody>
      </p:sp>
      <p:sp>
        <p:nvSpPr>
          <p:cNvPr id="3" name="Content Placeholder 2">
            <a:extLst>
              <a:ext uri="{FF2B5EF4-FFF2-40B4-BE49-F238E27FC236}">
                <a16:creationId xmlns:a16="http://schemas.microsoft.com/office/drawing/2014/main" id="{0E589ABE-4129-40D4-B653-5586B60A0A3A}"/>
              </a:ext>
            </a:extLst>
          </p:cNvPr>
          <p:cNvSpPr>
            <a:spLocks noGrp="1"/>
          </p:cNvSpPr>
          <p:nvPr>
            <p:ph idx="1"/>
          </p:nvPr>
        </p:nvSpPr>
        <p:spPr>
          <a:xfrm>
            <a:off x="2734056" y="1945624"/>
            <a:ext cx="7268073" cy="4778733"/>
          </a:xfrm>
        </p:spPr>
        <p:txBody>
          <a:bodyPr>
            <a:normAutofit fontScale="92500" lnSpcReduction="20000"/>
          </a:bodyPr>
          <a:lstStyle/>
          <a:p>
            <a:pPr algn="just">
              <a:lnSpc>
                <a:spcPct val="110000"/>
              </a:lnSpc>
              <a:spcBef>
                <a:spcPts val="0"/>
              </a:spcBef>
            </a:pPr>
            <a:r>
              <a:rPr lang="es-PR" b="1" dirty="0">
                <a:latin typeface="Arial" panose="020B0604020202020204" pitchFamily="34" charset="0"/>
                <a:cs typeface="Arial" panose="020B0604020202020204" pitchFamily="34" charset="0"/>
              </a:rPr>
              <a:t>Notificar</a:t>
            </a:r>
            <a:r>
              <a:rPr lang="es-PR" dirty="0">
                <a:latin typeface="Arial" panose="020B0604020202020204" pitchFamily="34" charset="0"/>
                <a:cs typeface="Arial" panose="020B0604020202020204" pitchFamily="34" charset="0"/>
              </a:rPr>
              <a:t> acerca de los procedimientos, cambios administrativos, orientaciones y cualquier otra necesidad relacionada.</a:t>
            </a:r>
          </a:p>
          <a:p>
            <a:pPr marL="0" indent="0" algn="just">
              <a:lnSpc>
                <a:spcPct val="110000"/>
              </a:lnSpc>
              <a:spcBef>
                <a:spcPts val="0"/>
              </a:spcBef>
              <a:buNone/>
            </a:pPr>
            <a:endParaRPr lang="es-PR" dirty="0">
              <a:latin typeface="Arial" panose="020B0604020202020204" pitchFamily="34" charset="0"/>
              <a:cs typeface="Arial" panose="020B0604020202020204" pitchFamily="34" charset="0"/>
            </a:endParaRPr>
          </a:p>
          <a:p>
            <a:pPr algn="just">
              <a:lnSpc>
                <a:spcPct val="110000"/>
              </a:lnSpc>
              <a:spcBef>
                <a:spcPts val="0"/>
              </a:spcBef>
            </a:pPr>
            <a:r>
              <a:rPr lang="es-PR" b="1" dirty="0">
                <a:latin typeface="Arial" panose="020B0604020202020204" pitchFamily="34" charset="0"/>
                <a:cs typeface="Arial" panose="020B0604020202020204" pitchFamily="34" charset="0"/>
              </a:rPr>
              <a:t>Facilitar</a:t>
            </a:r>
            <a:r>
              <a:rPr lang="es-PR" dirty="0">
                <a:latin typeface="Arial" panose="020B0604020202020204" pitchFamily="34" charset="0"/>
                <a:cs typeface="Arial" panose="020B0604020202020204" pitchFamily="34" charset="0"/>
              </a:rPr>
              <a:t> asesoramiento respecto a las funciones y procedimientos relacionados a la flota y las acciones a tomar en situaciones imprevistas o de emergencia.</a:t>
            </a:r>
          </a:p>
          <a:p>
            <a:pPr algn="just">
              <a:lnSpc>
                <a:spcPct val="110000"/>
              </a:lnSpc>
              <a:spcBef>
                <a:spcPts val="0"/>
              </a:spcBef>
            </a:pPr>
            <a:endParaRPr lang="es-PR" dirty="0">
              <a:latin typeface="Arial" panose="020B0604020202020204" pitchFamily="34" charset="0"/>
              <a:cs typeface="Arial" panose="020B0604020202020204" pitchFamily="34" charset="0"/>
            </a:endParaRPr>
          </a:p>
          <a:p>
            <a:pPr algn="just">
              <a:lnSpc>
                <a:spcPct val="110000"/>
              </a:lnSpc>
              <a:spcBef>
                <a:spcPts val="0"/>
              </a:spcBef>
            </a:pPr>
            <a:r>
              <a:rPr lang="es-PR" b="1" dirty="0">
                <a:latin typeface="Arial" panose="020B0604020202020204" pitchFamily="34" charset="0"/>
                <a:cs typeface="Arial" panose="020B0604020202020204" pitchFamily="34" charset="0"/>
              </a:rPr>
              <a:t>Fiscalizar e investigar </a:t>
            </a:r>
            <a:r>
              <a:rPr lang="es-PR" dirty="0">
                <a:latin typeface="Arial" panose="020B0604020202020204" pitchFamily="34" charset="0"/>
                <a:cs typeface="Arial" panose="020B0604020202020204" pitchFamily="34" charset="0"/>
              </a:rPr>
              <a:t>toda actividad de transportación en el Gobierno de Puerto Rico (Rama Ejecutiva), llevando a cabo intervenciones directas sobre esta actividad.  Como parte del proceso de </a:t>
            </a:r>
            <a:r>
              <a:rPr lang="es-PR" b="1" dirty="0">
                <a:latin typeface="Arial" panose="020B0604020202020204" pitchFamily="34" charset="0"/>
                <a:cs typeface="Arial" panose="020B0604020202020204" pitchFamily="34" charset="0"/>
              </a:rPr>
              <a:t>fiscalización e investigación</a:t>
            </a:r>
            <a:r>
              <a:rPr lang="es-PR" dirty="0">
                <a:latin typeface="Arial" panose="020B0604020202020204" pitchFamily="34" charset="0"/>
                <a:cs typeface="Arial" panose="020B0604020202020204" pitchFamily="34" charset="0"/>
              </a:rPr>
              <a:t>, los Investigadores de la ASG solicitarán: </a:t>
            </a:r>
          </a:p>
          <a:p>
            <a:pPr marL="0" indent="0" algn="just">
              <a:lnSpc>
                <a:spcPct val="110000"/>
              </a:lnSpc>
              <a:spcBef>
                <a:spcPts val="0"/>
              </a:spcBef>
              <a:buNone/>
            </a:pPr>
            <a:endParaRPr lang="es-PR" dirty="0">
              <a:latin typeface="Arial" panose="020B0604020202020204" pitchFamily="34" charset="0"/>
              <a:cs typeface="Arial" panose="020B0604020202020204" pitchFamily="34" charset="0"/>
            </a:endParaRPr>
          </a:p>
          <a:p>
            <a:pPr lvl="1" algn="just">
              <a:lnSpc>
                <a:spcPct val="110000"/>
              </a:lnSpc>
              <a:spcBef>
                <a:spcPts val="0"/>
              </a:spcBef>
              <a:buSzPct val="75000"/>
              <a:buFont typeface="Wingdings" panose="05000000000000000000" pitchFamily="2" charset="2"/>
              <a:buChar char="v"/>
            </a:pPr>
            <a:r>
              <a:rPr lang="es-PR" sz="1800" dirty="0">
                <a:latin typeface="Arial" panose="020B0604020202020204" pitchFamily="34" charset="0"/>
                <a:cs typeface="Arial" panose="020B0604020202020204" pitchFamily="34" charset="0"/>
              </a:rPr>
              <a:t>Licencia de Conducir del Depto. de Transportación y Obras Públicas (DTOP) y la Autorización expida por el Programa de Transporte de la ASG,</a:t>
            </a:r>
          </a:p>
          <a:p>
            <a:pPr lvl="1" algn="just">
              <a:lnSpc>
                <a:spcPct val="110000"/>
              </a:lnSpc>
              <a:spcBef>
                <a:spcPts val="0"/>
              </a:spcBef>
              <a:buSzPct val="75000"/>
              <a:buFont typeface="Wingdings" panose="05000000000000000000" pitchFamily="2" charset="2"/>
              <a:buChar char="v"/>
            </a:pPr>
            <a:r>
              <a:rPr lang="es-PR" sz="1800" dirty="0">
                <a:latin typeface="Arial" panose="020B0604020202020204" pitchFamily="34" charset="0"/>
                <a:cs typeface="Arial" panose="020B0604020202020204" pitchFamily="34" charset="0"/>
              </a:rPr>
              <a:t>Historial de Vehículo, Bitácora, etc.,</a:t>
            </a:r>
          </a:p>
          <a:p>
            <a:pPr lvl="1" algn="just">
              <a:lnSpc>
                <a:spcPct val="110000"/>
              </a:lnSpc>
              <a:spcBef>
                <a:spcPts val="0"/>
              </a:spcBef>
              <a:buSzPct val="75000"/>
              <a:buFont typeface="Wingdings" panose="05000000000000000000" pitchFamily="2" charset="2"/>
              <a:buChar char="v"/>
            </a:pPr>
            <a:r>
              <a:rPr lang="es-PR" sz="1800" dirty="0">
                <a:latin typeface="Arial" panose="020B0604020202020204" pitchFamily="34" charset="0"/>
                <a:cs typeface="Arial" panose="020B0604020202020204" pitchFamily="34" charset="0"/>
              </a:rPr>
              <a:t>Inspeccionará el interior y exterior del vehículo, incluyendo el baúl, etc.</a:t>
            </a:r>
          </a:p>
          <a:p>
            <a:pPr>
              <a:lnSpc>
                <a:spcPct val="90000"/>
              </a:lnSpc>
            </a:pPr>
            <a:endParaRPr lang="es-US" sz="1400" dirty="0"/>
          </a:p>
        </p:txBody>
      </p:sp>
      <p:sp>
        <p:nvSpPr>
          <p:cNvPr id="2" name="Slide Number Placeholder 1">
            <a:extLst>
              <a:ext uri="{FF2B5EF4-FFF2-40B4-BE49-F238E27FC236}">
                <a16:creationId xmlns:a16="http://schemas.microsoft.com/office/drawing/2014/main" id="{74005BA2-32F5-447D-83B6-789591037ED4}"/>
              </a:ext>
            </a:extLst>
          </p:cNvPr>
          <p:cNvSpPr>
            <a:spLocks noGrp="1"/>
          </p:cNvSpPr>
          <p:nvPr>
            <p:ph type="sldNum" sz="quarter" idx="12"/>
          </p:nvPr>
        </p:nvSpPr>
        <p:spPr>
          <a:xfrm>
            <a:off x="11055568" y="6107623"/>
            <a:ext cx="683339" cy="365125"/>
          </a:xfrm>
        </p:spPr>
        <p:txBody>
          <a:bodyPr/>
          <a:lstStyle/>
          <a:p>
            <a:fld id="{D57F1E4F-1CFF-5643-939E-217C01CDF565}"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2768397235"/>
      </p:ext>
    </p:extLst>
  </p:cSld>
  <p:clrMapOvr>
    <a:masterClrMapping/>
  </p:clrMapOvr>
  <p:transition spd="slow">
    <p:wheel spokes="1"/>
  </p:transition>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15988</TotalTime>
  <Words>4401</Words>
  <Application>Microsoft Office PowerPoint</Application>
  <PresentationFormat>Widescreen</PresentationFormat>
  <Paragraphs>402</Paragraphs>
  <Slides>45</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Calibri</vt:lpstr>
      <vt:lpstr>Trebuchet MS</vt:lpstr>
      <vt:lpstr>Verdana</vt:lpstr>
      <vt:lpstr>Wingdings</vt:lpstr>
      <vt:lpstr>Wingdings 3</vt:lpstr>
      <vt:lpstr>Facet</vt:lpstr>
      <vt:lpstr>Acrobat Document</vt:lpstr>
      <vt:lpstr>PowerPoint Presentation</vt:lpstr>
      <vt:lpstr>Temas a discutir</vt:lpstr>
      <vt:lpstr>Temas a discutir</vt:lpstr>
      <vt:lpstr>BASE LEGAL</vt:lpstr>
      <vt:lpstr>Política pública</vt:lpstr>
      <vt:lpstr>GLOSARIO</vt:lpstr>
      <vt:lpstr>OBJETIVOS</vt:lpstr>
      <vt:lpstr>RESPONSABILIDADES Y OBLIGACIONES DE LA ASG</vt:lpstr>
      <vt:lpstr>RESPONSABILIDADES Y OBLIGACIONES DE LA ASG</vt:lpstr>
      <vt:lpstr>RESPONSABILIDADES Y OBLIGACIONES DE LA AGENCIAS</vt:lpstr>
      <vt:lpstr>RESPONSABILIDADES Y OBLIGACIONES DE LAs AGENCIAS</vt:lpstr>
      <vt:lpstr>RESPONSABILIDADES Y OBLIGACIONES DE LA AGENCIAS</vt:lpstr>
      <vt:lpstr>ASIGNACIÓN DE VEHÍCULOS</vt:lpstr>
      <vt:lpstr>ASIGNACIÓN DE VEHÍCULOS</vt:lpstr>
      <vt:lpstr>ROTULACIÓN Y TIPOS DE TABLILLAS PARA VEHÍCULOS OFICIALES</vt:lpstr>
      <vt:lpstr>ROTULACIÓN Y TIPOS DE TABLILLAS PARA VEHÍCULOS OFICIALES</vt:lpstr>
      <vt:lpstr>ROTULACIÓN Y TIPOS DE TABLILLAS PARA VEHÍCULOS OFICIALES</vt:lpstr>
      <vt:lpstr>AUTORIZACIONES OTORGADAS (4 CATEGORÍAS) Y REQUISITOS</vt:lpstr>
      <vt:lpstr>PowerPoint Presentation</vt:lpstr>
      <vt:lpstr>AUTORIZACIONES OTORGADAS (4 CATEGORÍAS) Y REQUISITOS</vt:lpstr>
      <vt:lpstr>AUTORIZACIONES OTORGADAS (4 CATEGORÍAS) Y REQUISITOS</vt:lpstr>
      <vt:lpstr>AUTORIZACIONES OTORGADAS (4 CATEGORÍAS) Y REQUISITOS</vt:lpstr>
      <vt:lpstr>RESPONSABILIDADES DEL CONDUCTOR</vt:lpstr>
      <vt:lpstr>PowerPoint Presentation</vt:lpstr>
      <vt:lpstr>NORMAS GENERALES DE MANTENIMIENTO (Gerentes / Conductores)</vt:lpstr>
      <vt:lpstr>NORMAS GENERALES DE MANTENIMIENTO (Gerentes / Conductores)</vt:lpstr>
      <vt:lpstr>ACCIDENTES: NEGLIGENCIA O CULPA</vt:lpstr>
      <vt:lpstr>ACCIDENTES: Negligencia o Culpa</vt:lpstr>
      <vt:lpstr>PROCEDIMIENTO EN CASO DE ACCIDENTE</vt:lpstr>
      <vt:lpstr>PROCEDIMIENTO EN CASO DE ACCIDENTE</vt:lpstr>
      <vt:lpstr>PROCEDIMIENTO EN CASO DE ACCIDENTE</vt:lpstr>
      <vt:lpstr>“REGLAMENTO 9177 REGLAMENTO DE ADMINISTRACIÓN DE LA FLOTA DEL GOBIERNO” DE LA ASG</vt:lpstr>
      <vt:lpstr>“REGLAMENTO 9177  REGLAMENTO DE ADMINISTRACIÓN DE LA FLOTA DEL GOBIERNO” DE LA ASG</vt:lpstr>
      <vt:lpstr>“REGLAMENTO 9177  REGLAMENTO DE ADMINISTRACIÓN DE LA FLOTA DEL GOBIERNO” DE LA ASG</vt:lpstr>
      <vt:lpstr>“REGLAMENTO 9177  REGLAMENTO DE ADMINISTRACIÓN DE LA FLOTA DEL GOBIERNO” DE LA ASG</vt:lpstr>
      <vt:lpstr>“REGLAMENTO 9177 REGLAMENTO DE ADMINISTRACIÓN DE LA FLOTA DEL GOBIERNO” DE LA ASG</vt:lpstr>
      <vt:lpstr>“REGLAMENTO 9177 REGLAMENTO DE ADMINISTRACIÓN DE LA FLOTA DEL GOBIERNO” DE LA ASG</vt:lpstr>
      <vt:lpstr>“REGLAMENTO 9177 REGLAMENTO DE ADMINISTRACIÓN DE LA FLOTA DEL GOBIERNO” DE LA ASG</vt:lpstr>
      <vt:lpstr>“REGLAMENTO 9177 REGLAMENTO DE ADMINISTRACIÓN DE LA FLOTA DEL GOBIERNO” DE LA ASG</vt:lpstr>
      <vt:lpstr>BITÁCORA</vt:lpstr>
      <vt:lpstr>TARJETA DE FLOTA</vt:lpstr>
      <vt:lpstr>TARJETA DE FLOTA</vt:lpstr>
      <vt:lpstr>TARJETA DE FLOTA</vt:lpstr>
      <vt:lpstr>MULTAS Y ACCIDENTES FRECUENTES  LEY 22-2000 (Ley de Transito de PR)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Rivera Hernández</dc:creator>
  <cp:lastModifiedBy>José F. Agostini Rodríguez</cp:lastModifiedBy>
  <cp:revision>82</cp:revision>
  <cp:lastPrinted>2023-09-21T20:43:16Z</cp:lastPrinted>
  <dcterms:created xsi:type="dcterms:W3CDTF">2019-09-06T17:56:31Z</dcterms:created>
  <dcterms:modified xsi:type="dcterms:W3CDTF">2024-03-20T19:33:02Z</dcterms:modified>
</cp:coreProperties>
</file>